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59" r:id="rId4"/>
    <p:sldId id="258" r:id="rId5"/>
    <p:sldId id="260" r:id="rId6"/>
    <p:sldId id="264" r:id="rId7"/>
    <p:sldId id="265" r:id="rId8"/>
    <p:sldId id="267" r:id="rId9"/>
    <p:sldId id="268" r:id="rId10"/>
    <p:sldId id="269" r:id="rId11"/>
    <p:sldId id="270" r:id="rId12"/>
    <p:sldId id="271" r:id="rId13"/>
    <p:sldId id="272" r:id="rId14"/>
    <p:sldId id="273" r:id="rId15"/>
    <p:sldId id="266" r:id="rId16"/>
    <p:sldId id="274" r:id="rId17"/>
    <p:sldId id="275" r:id="rId18"/>
    <p:sldId id="261" r:id="rId19"/>
    <p:sldId id="262" r:id="rId20"/>
    <p:sldId id="263"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6" d="100"/>
          <a:sy n="76" d="100"/>
        </p:scale>
        <p:origin x="-336" y="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F9BA11-B1B7-A24B-BE19-744A04C0CB5D}" type="datetimeFigureOut">
              <a:rPr lang="en-US" smtClean="0"/>
              <a:t>4/17/2015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84E768-2F39-D148-96AF-44DE3794A3D5}" type="slidenum">
              <a:rPr lang="en-US" smtClean="0"/>
              <a:t>‹#›</a:t>
            </a:fld>
            <a:endParaRPr lang="en-US"/>
          </a:p>
        </p:txBody>
      </p:sp>
    </p:spTree>
    <p:extLst>
      <p:ext uri="{BB962C8B-B14F-4D97-AF65-F5344CB8AC3E}">
        <p14:creationId xmlns:p14="http://schemas.microsoft.com/office/powerpoint/2010/main" val="396614444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20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7C3F878-F5E8-489B-AC8A-64F2A7E22C28}" type="datetimeFigureOut">
              <a:rPr lang="en-US" smtClean="0"/>
              <a:pPr/>
              <a:t>4/17/2015</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651FC063-5EA9-49AF-AFAF-D68C9E82B23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4/17/2015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4/17/2015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4/17/2015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C3F878-F5E8-489B-AC8A-64F2A7E22C28}" type="datetimeFigureOut">
              <a:rPr lang="en-US" smtClean="0"/>
              <a:pPr/>
              <a:t>4/17/2015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7C3F878-F5E8-489B-AC8A-64F2A7E22C28}" type="datetimeFigureOut">
              <a:rPr lang="en-US" smtClean="0"/>
              <a:pPr/>
              <a:t>4/17/2015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1FC063-5EA9-49AF-AFAF-D68C9E82B23B}" type="slidenum">
              <a:rPr lang="en-US" smtClean="0"/>
              <a:pPr/>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B7C3F878-F5E8-489B-AC8A-64F2A7E22C28}" type="datetimeFigureOut">
              <a:rPr lang="en-US" smtClean="0"/>
              <a:pPr/>
              <a:t>4/17/2015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1FC063-5EA9-49AF-AFAF-D68C9E82B23B}" type="slidenum">
              <a:rPr lang="en-US" smtClean="0"/>
              <a:pPr/>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C3F878-F5E8-489B-AC8A-64F2A7E22C28}" type="datetimeFigureOut">
              <a:rPr lang="en-US" smtClean="0"/>
              <a:pPr/>
              <a:t>4/17/2015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C3F878-F5E8-489B-AC8A-64F2A7E22C28}" type="datetimeFigureOut">
              <a:rPr lang="en-US" smtClean="0"/>
              <a:pPr/>
              <a:t>4/17/2015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B7C3F878-F5E8-489B-AC8A-64F2A7E22C28}" type="datetimeFigureOut">
              <a:rPr lang="en-US" smtClean="0"/>
              <a:pPr/>
              <a:t>4/17/2015</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dirty="0"/>
          </a:p>
        </p:txBody>
      </p:sp>
      <p:sp>
        <p:nvSpPr>
          <p:cNvPr id="7" name="Slide Number Placeholder 6"/>
          <p:cNvSpPr>
            <a:spLocks noGrp="1"/>
          </p:cNvSpPr>
          <p:nvPr>
            <p:ph type="sldNum" sz="quarter" idx="12"/>
          </p:nvPr>
        </p:nvSpPr>
        <p:spPr>
          <a:xfrm rot="60000">
            <a:off x="7557313" y="5896961"/>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B7C3F878-F5E8-489B-AC8A-64F2A7E22C28}" type="datetimeFigureOut">
              <a:rPr lang="en-US" smtClean="0"/>
              <a:pPr/>
              <a:t>4/17/2015</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dirty="0"/>
          </a:p>
        </p:txBody>
      </p:sp>
      <p:sp>
        <p:nvSpPr>
          <p:cNvPr id="7" name="Slide Number Placeholder 6"/>
          <p:cNvSpPr>
            <a:spLocks noGrp="1"/>
          </p:cNvSpPr>
          <p:nvPr>
            <p:ph type="sldNum" sz="quarter" idx="12"/>
          </p:nvPr>
        </p:nvSpPr>
        <p:spPr>
          <a:xfrm rot="60000">
            <a:off x="7562089" y="5900026"/>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7C3F878-F5E8-489B-AC8A-64F2A7E22C28}" type="datetimeFigureOut">
              <a:rPr lang="en-US" smtClean="0"/>
              <a:pPr/>
              <a:t>4/17/2015</a:t>
            </a:fld>
            <a:endParaRPr lang="en-US"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651FC063-5EA9-49AF-AFAF-D68C9E82B23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27201" y="2421032"/>
            <a:ext cx="5723468" cy="2247864"/>
          </a:xfrm>
        </p:spPr>
        <p:txBody>
          <a:bodyPr>
            <a:noAutofit/>
          </a:bodyPr>
          <a:lstStyle/>
          <a:p>
            <a:r>
              <a:rPr lang="en-US" sz="4000" dirty="0" smtClean="0"/>
              <a:t>Lesson 4</a:t>
            </a:r>
            <a:br>
              <a:rPr lang="en-US" sz="4000" dirty="0" smtClean="0"/>
            </a:br>
            <a:r>
              <a:rPr lang="en-US" sz="4000" i="1" u="sng" dirty="0" smtClean="0"/>
              <a:t>Objective: </a:t>
            </a:r>
            <a:r>
              <a:rPr lang="en-US" sz="4000" dirty="0" smtClean="0"/>
              <a:t>Use multiplication to calculate volume</a:t>
            </a:r>
            <a:endParaRPr lang="en-US" sz="4000" dirty="0"/>
          </a:p>
        </p:txBody>
      </p:sp>
      <p:sp>
        <p:nvSpPr>
          <p:cNvPr id="3" name="Subtitle 2"/>
          <p:cNvSpPr>
            <a:spLocks noGrp="1"/>
          </p:cNvSpPr>
          <p:nvPr>
            <p:ph type="subTitle" idx="1"/>
          </p:nvPr>
        </p:nvSpPr>
        <p:spPr>
          <a:xfrm>
            <a:off x="1727200" y="1561348"/>
            <a:ext cx="5712179" cy="467173"/>
          </a:xfrm>
        </p:spPr>
        <p:txBody>
          <a:bodyPr>
            <a:normAutofit/>
          </a:bodyPr>
          <a:lstStyle/>
          <a:p>
            <a:r>
              <a:rPr lang="en-US" sz="2000" dirty="0" smtClean="0"/>
              <a:t>By the end of the lesson, you will be able to…</a:t>
            </a:r>
            <a:endParaRPr lang="en-US" sz="2000" dirty="0"/>
          </a:p>
        </p:txBody>
      </p:sp>
      <p:sp>
        <p:nvSpPr>
          <p:cNvPr id="4" name="Footer Placeholder 3"/>
          <p:cNvSpPr>
            <a:spLocks noGrp="1"/>
          </p:cNvSpPr>
          <p:nvPr>
            <p:ph type="ftr" sz="quarter" idx="11"/>
          </p:nvPr>
        </p:nvSpPr>
        <p:spPr>
          <a:xfrm>
            <a:off x="1113592" y="5230576"/>
            <a:ext cx="3786691" cy="365125"/>
          </a:xfrm>
        </p:spPr>
        <p:txBody>
          <a:bodyPr/>
          <a:lstStyle/>
          <a:p>
            <a:r>
              <a:rPr lang="en-US" dirty="0" smtClean="0">
                <a:solidFill>
                  <a:srgbClr val="000000"/>
                </a:solidFill>
              </a:rPr>
              <a:t>5th Grade </a:t>
            </a:r>
            <a:r>
              <a:rPr lang="en-US" dirty="0" smtClean="0">
                <a:solidFill>
                  <a:schemeClr val="tx1"/>
                </a:solidFill>
              </a:rPr>
              <a:t>Module 5</a:t>
            </a:r>
          </a:p>
          <a:p>
            <a:r>
              <a:rPr lang="en-US" dirty="0" smtClean="0">
                <a:solidFill>
                  <a:schemeClr val="tx1"/>
                </a:solidFill>
              </a:rPr>
              <a:t>Lesson 4</a:t>
            </a:r>
          </a:p>
          <a:p>
            <a:r>
              <a:rPr lang="en-US" dirty="0" smtClean="0">
                <a:solidFill>
                  <a:schemeClr val="tx1"/>
                </a:solidFill>
              </a:rPr>
              <a:t>K. Clauson</a:t>
            </a:r>
            <a:endParaRPr lang="en-US" dirty="0">
              <a:solidFill>
                <a:schemeClr val="tx1"/>
              </a:solidFill>
            </a:endParaRPr>
          </a:p>
        </p:txBody>
      </p:sp>
    </p:spTree>
    <p:extLst>
      <p:ext uri="{BB962C8B-B14F-4D97-AF65-F5344CB8AC3E}">
        <p14:creationId xmlns:p14="http://schemas.microsoft.com/office/powerpoint/2010/main" val="33842298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3041" y="955040"/>
            <a:ext cx="4094480" cy="4768029"/>
          </a:xfrm>
        </p:spPr>
        <p:txBody>
          <a:bodyPr/>
          <a:lstStyle/>
          <a:p>
            <a:pPr marL="0" indent="0">
              <a:buNone/>
            </a:pPr>
            <a:r>
              <a:rPr lang="en-US" dirty="0" smtClean="0"/>
              <a:t>What do you notice about the area of the face and the number of cubes in this layer?</a:t>
            </a:r>
          </a:p>
          <a:p>
            <a:pPr marL="0" indent="0">
              <a:buNone/>
            </a:pPr>
            <a:endParaRPr lang="en-US" dirty="0"/>
          </a:p>
          <a:p>
            <a:pPr marL="0" indent="0">
              <a:buNone/>
            </a:pPr>
            <a:r>
              <a:rPr lang="en-US" dirty="0" smtClean="0"/>
              <a:t>We know that to find the volume we have to account for the number of layers in the prism. How many layers are under the face and which dimension of the prism gives us that number?</a:t>
            </a:r>
            <a:endParaRPr lang="en-US" dirty="0"/>
          </a:p>
        </p:txBody>
      </p:sp>
      <p:pic>
        <p:nvPicPr>
          <p:cNvPr id="4" name="Picture 3"/>
          <p:cNvPicPr>
            <a:picLocks noChangeAspect="1"/>
          </p:cNvPicPr>
          <p:nvPr/>
        </p:nvPicPr>
        <p:blipFill>
          <a:blip r:embed="rId2"/>
          <a:stretch>
            <a:fillRect/>
          </a:stretch>
        </p:blipFill>
        <p:spPr>
          <a:xfrm>
            <a:off x="5811520" y="1095740"/>
            <a:ext cx="2351860" cy="2204958"/>
          </a:xfrm>
          <a:prstGeom prst="rect">
            <a:avLst/>
          </a:prstGeom>
        </p:spPr>
      </p:pic>
      <p:sp>
        <p:nvSpPr>
          <p:cNvPr id="5" name="TextBox 4"/>
          <p:cNvSpPr txBox="1"/>
          <p:nvPr/>
        </p:nvSpPr>
        <p:spPr>
          <a:xfrm>
            <a:off x="2722880" y="2123440"/>
            <a:ext cx="2103120" cy="369332"/>
          </a:xfrm>
          <a:prstGeom prst="rect">
            <a:avLst/>
          </a:prstGeom>
          <a:noFill/>
        </p:spPr>
        <p:txBody>
          <a:bodyPr wrap="square" rtlCol="0">
            <a:spAutoFit/>
          </a:bodyPr>
          <a:lstStyle/>
          <a:p>
            <a:r>
              <a:rPr lang="en-US" dirty="0" smtClean="0">
                <a:solidFill>
                  <a:srgbClr val="FF6600"/>
                </a:solidFill>
              </a:rPr>
              <a:t>They are the same!</a:t>
            </a:r>
            <a:endParaRPr lang="en-US" dirty="0">
              <a:solidFill>
                <a:srgbClr val="FF6600"/>
              </a:solidFill>
            </a:endParaRPr>
          </a:p>
        </p:txBody>
      </p:sp>
      <p:sp>
        <p:nvSpPr>
          <p:cNvPr id="6" name="TextBox 5"/>
          <p:cNvSpPr txBox="1"/>
          <p:nvPr/>
        </p:nvSpPr>
        <p:spPr>
          <a:xfrm>
            <a:off x="2722880" y="5353737"/>
            <a:ext cx="2621280" cy="369332"/>
          </a:xfrm>
          <a:prstGeom prst="rect">
            <a:avLst/>
          </a:prstGeom>
          <a:noFill/>
        </p:spPr>
        <p:txBody>
          <a:bodyPr wrap="square" rtlCol="0">
            <a:spAutoFit/>
          </a:bodyPr>
          <a:lstStyle/>
          <a:p>
            <a:r>
              <a:rPr lang="en-US" dirty="0" smtClean="0">
                <a:solidFill>
                  <a:srgbClr val="FF6600"/>
                </a:solidFill>
              </a:rPr>
              <a:t>4 layers… the height</a:t>
            </a:r>
            <a:endParaRPr lang="en-US" dirty="0">
              <a:solidFill>
                <a:srgbClr val="FF6600"/>
              </a:solidFill>
            </a:endParaRPr>
          </a:p>
        </p:txBody>
      </p:sp>
      <p:sp>
        <p:nvSpPr>
          <p:cNvPr id="7" name="TextBox 6"/>
          <p:cNvSpPr txBox="1"/>
          <p:nvPr/>
        </p:nvSpPr>
        <p:spPr>
          <a:xfrm>
            <a:off x="6106160" y="3708400"/>
            <a:ext cx="1605280" cy="2031325"/>
          </a:xfrm>
          <a:prstGeom prst="rect">
            <a:avLst/>
          </a:prstGeom>
          <a:noFill/>
        </p:spPr>
        <p:txBody>
          <a:bodyPr wrap="square" rtlCol="0">
            <a:spAutoFit/>
          </a:bodyPr>
          <a:lstStyle/>
          <a:p>
            <a:r>
              <a:rPr lang="en-US" dirty="0" smtClean="0">
                <a:solidFill>
                  <a:srgbClr val="FF0000"/>
                </a:solidFill>
              </a:rPr>
              <a:t>So…</a:t>
            </a:r>
          </a:p>
          <a:p>
            <a:r>
              <a:rPr lang="en-US" dirty="0" smtClean="0">
                <a:solidFill>
                  <a:srgbClr val="FF0000"/>
                </a:solidFill>
              </a:rPr>
              <a:t>We can find he volume by multiplying the area of the face by the height.</a:t>
            </a:r>
            <a:endParaRPr lang="en-US" dirty="0">
              <a:solidFill>
                <a:srgbClr val="FF0000"/>
              </a:solidFill>
            </a:endParaRPr>
          </a:p>
        </p:txBody>
      </p:sp>
    </p:spTree>
    <p:extLst>
      <p:ext uri="{BB962C8B-B14F-4D97-AF65-F5344CB8AC3E}">
        <p14:creationId xmlns:p14="http://schemas.microsoft.com/office/powerpoint/2010/main" val="1666954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26142"/>
            <a:ext cx="6965245" cy="1356658"/>
          </a:xfrm>
        </p:spPr>
        <p:txBody>
          <a:bodyPr>
            <a:noAutofit/>
          </a:bodyPr>
          <a:lstStyle/>
          <a:p>
            <a:r>
              <a:rPr lang="en-US" sz="3200" dirty="0" smtClean="0"/>
              <a:t>Volume =</a:t>
            </a:r>
            <a:br>
              <a:rPr lang="en-US" sz="3200" dirty="0" smtClean="0"/>
            </a:br>
            <a:r>
              <a:rPr lang="en-US" sz="3200" dirty="0" smtClean="0"/>
              <a:t>length x width x height</a:t>
            </a:r>
            <a:br>
              <a:rPr lang="en-US" sz="3200" dirty="0" smtClean="0"/>
            </a:br>
            <a:r>
              <a:rPr lang="en-US" sz="3200" dirty="0" smtClean="0"/>
              <a:t>area x height</a:t>
            </a:r>
            <a:endParaRPr lang="en-US" sz="3200" dirty="0"/>
          </a:p>
        </p:txBody>
      </p:sp>
      <p:sp>
        <p:nvSpPr>
          <p:cNvPr id="3" name="Content Placeholder 2"/>
          <p:cNvSpPr>
            <a:spLocks noGrp="1"/>
          </p:cNvSpPr>
          <p:nvPr>
            <p:ph idx="1"/>
          </p:nvPr>
        </p:nvSpPr>
        <p:spPr>
          <a:xfrm>
            <a:off x="1463040" y="2306319"/>
            <a:ext cx="6817360" cy="3416749"/>
          </a:xfrm>
        </p:spPr>
        <p:txBody>
          <a:bodyPr>
            <a:normAutofit lnSpcReduction="10000"/>
          </a:bodyPr>
          <a:lstStyle/>
          <a:p>
            <a:pPr marL="0" indent="0">
              <a:buNone/>
            </a:pPr>
            <a:r>
              <a:rPr lang="en-US" dirty="0" smtClean="0"/>
              <a:t>V= 3cm x 2cm x 4cm = 24 cubic centimeters</a:t>
            </a:r>
          </a:p>
          <a:p>
            <a:pPr marL="0" indent="0">
              <a:buNone/>
            </a:pPr>
            <a:r>
              <a:rPr lang="en-US" dirty="0"/>
              <a:t>	</a:t>
            </a:r>
            <a:r>
              <a:rPr lang="en-US" dirty="0" smtClean="0"/>
              <a:t>(centimeters x centimeters x centimeters)</a:t>
            </a:r>
          </a:p>
          <a:p>
            <a:pPr marL="0" indent="0">
              <a:buNone/>
            </a:pPr>
            <a:endParaRPr lang="en-US" dirty="0"/>
          </a:p>
          <a:p>
            <a:pPr marL="0" indent="0">
              <a:buNone/>
            </a:pPr>
            <a:r>
              <a:rPr lang="en-US" dirty="0" smtClean="0"/>
              <a:t>V= 6cm</a:t>
            </a:r>
            <a:r>
              <a:rPr lang="en-US" baseline="30000" dirty="0" smtClean="0">
                <a:solidFill>
                  <a:srgbClr val="FF0000"/>
                </a:solidFill>
              </a:rPr>
              <a:t>2</a:t>
            </a:r>
            <a:r>
              <a:rPr lang="en-US" dirty="0" smtClean="0"/>
              <a:t> x 4cm = 24cm</a:t>
            </a:r>
            <a:r>
              <a:rPr lang="en-US" baseline="30000" dirty="0" smtClean="0"/>
              <a:t>3</a:t>
            </a:r>
            <a:endParaRPr lang="en-US" dirty="0" smtClean="0"/>
          </a:p>
          <a:p>
            <a:pPr marL="0" indent="0">
              <a:buNone/>
            </a:pPr>
            <a:r>
              <a:rPr lang="en-US" dirty="0"/>
              <a:t>	</a:t>
            </a:r>
            <a:r>
              <a:rPr lang="en-US" dirty="0" smtClean="0"/>
              <a:t>(area x height)</a:t>
            </a:r>
          </a:p>
          <a:p>
            <a:pPr marL="0" indent="0">
              <a:buNone/>
            </a:pPr>
            <a:endParaRPr lang="en-US" dirty="0"/>
          </a:p>
          <a:p>
            <a:pPr marL="0" indent="0">
              <a:buNone/>
            </a:pPr>
            <a:r>
              <a:rPr lang="en-US" dirty="0" smtClean="0"/>
              <a:t>** What happens to the </a:t>
            </a:r>
            <a:r>
              <a:rPr lang="en-US" dirty="0" smtClean="0">
                <a:solidFill>
                  <a:srgbClr val="FF0000"/>
                </a:solidFill>
              </a:rPr>
              <a:t>square units </a:t>
            </a:r>
            <a:r>
              <a:rPr lang="en-US" dirty="0" smtClean="0"/>
              <a:t>when you multiply it by a third factor?</a:t>
            </a:r>
          </a:p>
        </p:txBody>
      </p:sp>
      <p:cxnSp>
        <p:nvCxnSpPr>
          <p:cNvPr id="5" name="Straight Arrow Connector 4"/>
          <p:cNvCxnSpPr/>
          <p:nvPr/>
        </p:nvCxnSpPr>
        <p:spPr>
          <a:xfrm>
            <a:off x="2123440" y="2712720"/>
            <a:ext cx="10160" cy="7721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flipH="1">
            <a:off x="2397760" y="2712720"/>
            <a:ext cx="538480" cy="7721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170450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26142"/>
            <a:ext cx="6965245" cy="1356658"/>
          </a:xfrm>
        </p:spPr>
        <p:txBody>
          <a:bodyPr>
            <a:noAutofit/>
          </a:bodyPr>
          <a:lstStyle/>
          <a:p>
            <a:r>
              <a:rPr lang="en-US" sz="2400" dirty="0" smtClean="0">
                <a:solidFill>
                  <a:srgbClr val="660066"/>
                </a:solidFill>
              </a:rPr>
              <a:t>Volume =</a:t>
            </a:r>
            <a:br>
              <a:rPr lang="en-US" sz="2400" dirty="0" smtClean="0">
                <a:solidFill>
                  <a:srgbClr val="660066"/>
                </a:solidFill>
              </a:rPr>
            </a:br>
            <a:r>
              <a:rPr lang="en-US" sz="2400" dirty="0" smtClean="0">
                <a:solidFill>
                  <a:srgbClr val="660066"/>
                </a:solidFill>
              </a:rPr>
              <a:t>length x width x height</a:t>
            </a:r>
            <a:br>
              <a:rPr lang="en-US" sz="2400" dirty="0" smtClean="0">
                <a:solidFill>
                  <a:srgbClr val="660066"/>
                </a:solidFill>
              </a:rPr>
            </a:br>
            <a:r>
              <a:rPr lang="en-US" sz="2400" dirty="0" smtClean="0">
                <a:solidFill>
                  <a:srgbClr val="660066"/>
                </a:solidFill>
              </a:rPr>
              <a:t>area x height</a:t>
            </a:r>
            <a:endParaRPr lang="en-US" sz="2400" dirty="0">
              <a:solidFill>
                <a:srgbClr val="660066"/>
              </a:solidFill>
            </a:endParaRPr>
          </a:p>
        </p:txBody>
      </p:sp>
      <p:sp>
        <p:nvSpPr>
          <p:cNvPr id="3" name="Content Placeholder 2"/>
          <p:cNvSpPr>
            <a:spLocks noGrp="1"/>
          </p:cNvSpPr>
          <p:nvPr>
            <p:ph idx="1"/>
          </p:nvPr>
        </p:nvSpPr>
        <p:spPr>
          <a:xfrm>
            <a:off x="4632960" y="2268051"/>
            <a:ext cx="2600960" cy="3416749"/>
          </a:xfrm>
        </p:spPr>
        <p:txBody>
          <a:bodyPr>
            <a:normAutofit/>
          </a:bodyPr>
          <a:lstStyle/>
          <a:p>
            <a:pPr marL="0" indent="0">
              <a:buNone/>
            </a:pPr>
            <a:r>
              <a:rPr lang="en-US" sz="1600" dirty="0" smtClean="0"/>
              <a:t>Write a multiplication sentence to show how to find the area of this face.</a:t>
            </a:r>
          </a:p>
          <a:p>
            <a:pPr marL="0" indent="0">
              <a:buNone/>
            </a:pPr>
            <a:endParaRPr lang="en-US" sz="1600" dirty="0"/>
          </a:p>
          <a:p>
            <a:pPr marL="0" indent="0">
              <a:buNone/>
            </a:pPr>
            <a:endParaRPr lang="en-US" sz="1600" dirty="0" smtClean="0"/>
          </a:p>
          <a:p>
            <a:pPr marL="0" indent="0">
              <a:buNone/>
            </a:pPr>
            <a:r>
              <a:rPr lang="en-US" sz="1600" dirty="0" smtClean="0"/>
              <a:t>To find volume, we need to know how many layers are to the left of the face? </a:t>
            </a:r>
          </a:p>
        </p:txBody>
      </p:sp>
      <p:pic>
        <p:nvPicPr>
          <p:cNvPr id="6" name="Picture 5"/>
          <p:cNvPicPr>
            <a:picLocks noChangeAspect="1"/>
          </p:cNvPicPr>
          <p:nvPr/>
        </p:nvPicPr>
        <p:blipFill>
          <a:blip r:embed="rId2"/>
          <a:stretch>
            <a:fillRect/>
          </a:stretch>
        </p:blipFill>
        <p:spPr>
          <a:xfrm>
            <a:off x="1173796" y="2184399"/>
            <a:ext cx="2504124" cy="2391467"/>
          </a:xfrm>
          <a:prstGeom prst="rect">
            <a:avLst/>
          </a:prstGeom>
        </p:spPr>
      </p:pic>
      <p:sp>
        <p:nvSpPr>
          <p:cNvPr id="4" name="TextBox 3"/>
          <p:cNvSpPr txBox="1"/>
          <p:nvPr/>
        </p:nvSpPr>
        <p:spPr>
          <a:xfrm>
            <a:off x="5201920" y="3156188"/>
            <a:ext cx="1534160" cy="369332"/>
          </a:xfrm>
          <a:prstGeom prst="rect">
            <a:avLst/>
          </a:prstGeom>
          <a:noFill/>
        </p:spPr>
        <p:txBody>
          <a:bodyPr wrap="square" rtlCol="0">
            <a:spAutoFit/>
          </a:bodyPr>
          <a:lstStyle/>
          <a:p>
            <a:r>
              <a:rPr lang="en-US" dirty="0" smtClean="0">
                <a:solidFill>
                  <a:srgbClr val="0000FF"/>
                </a:solidFill>
              </a:rPr>
              <a:t>2cm x 4cm</a:t>
            </a:r>
            <a:endParaRPr lang="en-US" dirty="0">
              <a:solidFill>
                <a:srgbClr val="0000FF"/>
              </a:solidFill>
            </a:endParaRPr>
          </a:p>
        </p:txBody>
      </p:sp>
      <p:sp>
        <p:nvSpPr>
          <p:cNvPr id="8" name="TextBox 7"/>
          <p:cNvSpPr txBox="1"/>
          <p:nvPr/>
        </p:nvSpPr>
        <p:spPr>
          <a:xfrm>
            <a:off x="5130800" y="4494880"/>
            <a:ext cx="1534160" cy="369332"/>
          </a:xfrm>
          <a:prstGeom prst="rect">
            <a:avLst/>
          </a:prstGeom>
          <a:noFill/>
        </p:spPr>
        <p:txBody>
          <a:bodyPr wrap="square" rtlCol="0">
            <a:spAutoFit/>
          </a:bodyPr>
          <a:lstStyle/>
          <a:p>
            <a:r>
              <a:rPr lang="en-US" dirty="0" smtClean="0">
                <a:solidFill>
                  <a:srgbClr val="0000FF"/>
                </a:solidFill>
              </a:rPr>
              <a:t>3 layers</a:t>
            </a:r>
            <a:endParaRPr lang="en-US" dirty="0">
              <a:solidFill>
                <a:srgbClr val="0000FF"/>
              </a:solidFill>
            </a:endParaRPr>
          </a:p>
        </p:txBody>
      </p:sp>
      <p:sp>
        <p:nvSpPr>
          <p:cNvPr id="9" name="TextBox 8"/>
          <p:cNvSpPr txBox="1"/>
          <p:nvPr/>
        </p:nvSpPr>
        <p:spPr>
          <a:xfrm>
            <a:off x="4277360" y="5159494"/>
            <a:ext cx="3972560" cy="646331"/>
          </a:xfrm>
          <a:prstGeom prst="rect">
            <a:avLst/>
          </a:prstGeom>
          <a:noFill/>
        </p:spPr>
        <p:txBody>
          <a:bodyPr wrap="square" rtlCol="0">
            <a:spAutoFit/>
          </a:bodyPr>
          <a:lstStyle/>
          <a:p>
            <a:r>
              <a:rPr lang="en-US" dirty="0" smtClean="0">
                <a:solidFill>
                  <a:srgbClr val="0000FF"/>
                </a:solidFill>
              </a:rPr>
              <a:t>Put it all together!</a:t>
            </a:r>
          </a:p>
          <a:p>
            <a:r>
              <a:rPr lang="en-US" dirty="0" smtClean="0">
                <a:solidFill>
                  <a:srgbClr val="0000FF"/>
                </a:solidFill>
              </a:rPr>
              <a:t>Volume = (2cm x 4cm) x 3cm= ______</a:t>
            </a:r>
            <a:endParaRPr lang="en-US" dirty="0">
              <a:solidFill>
                <a:srgbClr val="0000FF"/>
              </a:solidFill>
            </a:endParaRPr>
          </a:p>
        </p:txBody>
      </p:sp>
      <p:cxnSp>
        <p:nvCxnSpPr>
          <p:cNvPr id="11" name="Straight Arrow Connector 10"/>
          <p:cNvCxnSpPr/>
          <p:nvPr/>
        </p:nvCxnSpPr>
        <p:spPr>
          <a:xfrm flipH="1">
            <a:off x="2865120" y="2895600"/>
            <a:ext cx="176784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0887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26142"/>
            <a:ext cx="6965245" cy="1356658"/>
          </a:xfrm>
        </p:spPr>
        <p:txBody>
          <a:bodyPr>
            <a:noAutofit/>
          </a:bodyPr>
          <a:lstStyle/>
          <a:p>
            <a:r>
              <a:rPr lang="en-US" sz="2400" dirty="0" smtClean="0">
                <a:solidFill>
                  <a:srgbClr val="660066"/>
                </a:solidFill>
              </a:rPr>
              <a:t>Volume =</a:t>
            </a:r>
            <a:br>
              <a:rPr lang="en-US" sz="2400" dirty="0" smtClean="0">
                <a:solidFill>
                  <a:srgbClr val="660066"/>
                </a:solidFill>
              </a:rPr>
            </a:br>
            <a:r>
              <a:rPr lang="en-US" sz="2400" dirty="0" smtClean="0">
                <a:solidFill>
                  <a:srgbClr val="660066"/>
                </a:solidFill>
              </a:rPr>
              <a:t>length x width x height</a:t>
            </a:r>
            <a:br>
              <a:rPr lang="en-US" sz="2400" dirty="0" smtClean="0">
                <a:solidFill>
                  <a:srgbClr val="660066"/>
                </a:solidFill>
              </a:rPr>
            </a:br>
            <a:r>
              <a:rPr lang="en-US" sz="2400" dirty="0" smtClean="0">
                <a:solidFill>
                  <a:srgbClr val="660066"/>
                </a:solidFill>
              </a:rPr>
              <a:t>area x height</a:t>
            </a:r>
            <a:endParaRPr lang="en-US" sz="2400" dirty="0">
              <a:solidFill>
                <a:srgbClr val="660066"/>
              </a:solidFill>
            </a:endParaRPr>
          </a:p>
        </p:txBody>
      </p:sp>
      <p:sp>
        <p:nvSpPr>
          <p:cNvPr id="3" name="Content Placeholder 2"/>
          <p:cNvSpPr>
            <a:spLocks noGrp="1"/>
          </p:cNvSpPr>
          <p:nvPr>
            <p:ph idx="1"/>
          </p:nvPr>
        </p:nvSpPr>
        <p:spPr>
          <a:xfrm>
            <a:off x="4632960" y="2268051"/>
            <a:ext cx="3027680" cy="3416749"/>
          </a:xfrm>
        </p:spPr>
        <p:txBody>
          <a:bodyPr>
            <a:normAutofit/>
          </a:bodyPr>
          <a:lstStyle/>
          <a:p>
            <a:pPr marL="0" indent="0">
              <a:buNone/>
            </a:pPr>
            <a:r>
              <a:rPr lang="en-US" sz="1600" dirty="0" smtClean="0"/>
              <a:t>Write a multiplication sentence to show how to find the area of this front face.</a:t>
            </a:r>
          </a:p>
          <a:p>
            <a:pPr marL="0" indent="0">
              <a:buNone/>
            </a:pPr>
            <a:endParaRPr lang="en-US" sz="1600" dirty="0"/>
          </a:p>
          <a:p>
            <a:pPr marL="0" indent="0">
              <a:buNone/>
            </a:pPr>
            <a:endParaRPr lang="en-US" sz="1600" dirty="0" smtClean="0"/>
          </a:p>
          <a:p>
            <a:pPr marL="0" indent="0">
              <a:buNone/>
            </a:pPr>
            <a:r>
              <a:rPr lang="en-US" sz="1600" dirty="0" smtClean="0"/>
              <a:t>How many layers now? </a:t>
            </a:r>
          </a:p>
        </p:txBody>
      </p:sp>
      <p:sp>
        <p:nvSpPr>
          <p:cNvPr id="4" name="TextBox 3"/>
          <p:cNvSpPr txBox="1"/>
          <p:nvPr/>
        </p:nvSpPr>
        <p:spPr>
          <a:xfrm>
            <a:off x="5201920" y="3156188"/>
            <a:ext cx="1534160" cy="369332"/>
          </a:xfrm>
          <a:prstGeom prst="rect">
            <a:avLst/>
          </a:prstGeom>
          <a:noFill/>
        </p:spPr>
        <p:txBody>
          <a:bodyPr wrap="square" rtlCol="0">
            <a:spAutoFit/>
          </a:bodyPr>
          <a:lstStyle/>
          <a:p>
            <a:r>
              <a:rPr lang="en-US" dirty="0">
                <a:solidFill>
                  <a:srgbClr val="0000FF"/>
                </a:solidFill>
              </a:rPr>
              <a:t>3</a:t>
            </a:r>
            <a:r>
              <a:rPr lang="en-US" dirty="0" smtClean="0">
                <a:solidFill>
                  <a:srgbClr val="0000FF"/>
                </a:solidFill>
              </a:rPr>
              <a:t>cm x 4cm</a:t>
            </a:r>
            <a:endParaRPr lang="en-US" dirty="0">
              <a:solidFill>
                <a:srgbClr val="0000FF"/>
              </a:solidFill>
            </a:endParaRPr>
          </a:p>
        </p:txBody>
      </p:sp>
      <p:sp>
        <p:nvSpPr>
          <p:cNvPr id="8" name="TextBox 7"/>
          <p:cNvSpPr txBox="1"/>
          <p:nvPr/>
        </p:nvSpPr>
        <p:spPr>
          <a:xfrm>
            <a:off x="5201920" y="4058342"/>
            <a:ext cx="153416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 layers</a:t>
            </a:r>
            <a:endParaRPr lang="en-US" dirty="0">
              <a:solidFill>
                <a:srgbClr val="0000FF"/>
              </a:solidFill>
            </a:endParaRPr>
          </a:p>
        </p:txBody>
      </p:sp>
      <p:sp>
        <p:nvSpPr>
          <p:cNvPr id="9" name="TextBox 8"/>
          <p:cNvSpPr txBox="1"/>
          <p:nvPr/>
        </p:nvSpPr>
        <p:spPr>
          <a:xfrm>
            <a:off x="4165600" y="4836328"/>
            <a:ext cx="3972560" cy="646331"/>
          </a:xfrm>
          <a:prstGeom prst="rect">
            <a:avLst/>
          </a:prstGeom>
          <a:noFill/>
        </p:spPr>
        <p:txBody>
          <a:bodyPr wrap="square" rtlCol="0">
            <a:spAutoFit/>
          </a:bodyPr>
          <a:lstStyle/>
          <a:p>
            <a:r>
              <a:rPr lang="en-US" dirty="0" smtClean="0">
                <a:solidFill>
                  <a:srgbClr val="0000FF"/>
                </a:solidFill>
              </a:rPr>
              <a:t>Put it all together!</a:t>
            </a:r>
          </a:p>
          <a:p>
            <a:r>
              <a:rPr lang="en-US" dirty="0" smtClean="0">
                <a:solidFill>
                  <a:srgbClr val="0000FF"/>
                </a:solidFill>
              </a:rPr>
              <a:t>Volume = (3cm x 4cm) x 2cm= ______</a:t>
            </a:r>
            <a:endParaRPr lang="en-US" dirty="0">
              <a:solidFill>
                <a:srgbClr val="0000FF"/>
              </a:solidFill>
            </a:endParaRPr>
          </a:p>
        </p:txBody>
      </p:sp>
      <p:pic>
        <p:nvPicPr>
          <p:cNvPr id="10" name="Picture 9"/>
          <p:cNvPicPr>
            <a:picLocks noChangeAspect="1"/>
          </p:cNvPicPr>
          <p:nvPr/>
        </p:nvPicPr>
        <p:blipFill>
          <a:blip r:embed="rId2"/>
          <a:stretch>
            <a:fillRect/>
          </a:stretch>
        </p:blipFill>
        <p:spPr>
          <a:xfrm>
            <a:off x="1466268" y="2268051"/>
            <a:ext cx="2204593" cy="2165623"/>
          </a:xfrm>
          <a:prstGeom prst="rect">
            <a:avLst/>
          </a:prstGeom>
        </p:spPr>
      </p:pic>
      <p:cxnSp>
        <p:nvCxnSpPr>
          <p:cNvPr id="7" name="Straight Arrow Connector 6"/>
          <p:cNvCxnSpPr/>
          <p:nvPr/>
        </p:nvCxnSpPr>
        <p:spPr>
          <a:xfrm flipV="1">
            <a:off x="1095023" y="3728720"/>
            <a:ext cx="947137" cy="113549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28377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3"/>
            <a:ext cx="6965245" cy="350818"/>
          </a:xfrm>
        </p:spPr>
        <p:txBody>
          <a:bodyPr>
            <a:normAutofit fontScale="90000"/>
          </a:bodyPr>
          <a:lstStyle/>
          <a:p>
            <a:pPr algn="l"/>
            <a:r>
              <a:rPr lang="en-US" sz="2400" dirty="0" smtClean="0"/>
              <a:t>More practice if needed!</a:t>
            </a:r>
            <a:endParaRPr lang="en-US" sz="2400" dirty="0"/>
          </a:p>
        </p:txBody>
      </p:sp>
      <p:sp>
        <p:nvSpPr>
          <p:cNvPr id="3" name="Content Placeholder 2"/>
          <p:cNvSpPr>
            <a:spLocks noGrp="1"/>
          </p:cNvSpPr>
          <p:nvPr>
            <p:ph idx="1"/>
          </p:nvPr>
        </p:nvSpPr>
        <p:spPr>
          <a:xfrm>
            <a:off x="1463041" y="1564640"/>
            <a:ext cx="2509520" cy="4158429"/>
          </a:xfrm>
        </p:spPr>
        <p:txBody>
          <a:bodyPr/>
          <a:lstStyle/>
          <a:p>
            <a:r>
              <a:rPr lang="en-US" dirty="0" smtClean="0"/>
              <a:t>Record the dimensions of this prism.</a:t>
            </a:r>
          </a:p>
          <a:p>
            <a:pPr marL="0" indent="0">
              <a:buNone/>
            </a:pPr>
            <a:endParaRPr lang="en-US" dirty="0"/>
          </a:p>
          <a:p>
            <a:pPr marL="0" indent="0">
              <a:buNone/>
            </a:pPr>
            <a:endParaRPr lang="en-US" dirty="0" smtClean="0"/>
          </a:p>
          <a:p>
            <a:r>
              <a:rPr lang="en-US" dirty="0" smtClean="0"/>
              <a:t>Find the volume!</a:t>
            </a:r>
            <a:endParaRPr lang="en-US" dirty="0"/>
          </a:p>
        </p:txBody>
      </p:sp>
      <p:pic>
        <p:nvPicPr>
          <p:cNvPr id="4" name="Picture 3"/>
          <p:cNvPicPr>
            <a:picLocks noChangeAspect="1"/>
          </p:cNvPicPr>
          <p:nvPr/>
        </p:nvPicPr>
        <p:blipFill>
          <a:blip r:embed="rId2"/>
          <a:stretch>
            <a:fillRect/>
          </a:stretch>
        </p:blipFill>
        <p:spPr>
          <a:xfrm>
            <a:off x="4397554" y="1290926"/>
            <a:ext cx="3073400" cy="2501900"/>
          </a:xfrm>
          <a:prstGeom prst="rect">
            <a:avLst/>
          </a:prstGeom>
        </p:spPr>
      </p:pic>
      <p:sp>
        <p:nvSpPr>
          <p:cNvPr id="5" name="Smiley Face 4"/>
          <p:cNvSpPr/>
          <p:nvPr/>
        </p:nvSpPr>
        <p:spPr>
          <a:xfrm>
            <a:off x="6340113" y="1863963"/>
            <a:ext cx="1608074" cy="1566957"/>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3394435" y="4223448"/>
            <a:ext cx="4076519" cy="1922758"/>
          </a:xfrm>
          <a:prstGeom prst="rect">
            <a:avLst/>
          </a:prstGeom>
        </p:spPr>
      </p:pic>
    </p:spTree>
    <p:extLst>
      <p:ext uri="{BB962C8B-B14F-4D97-AF65-F5344CB8AC3E}">
        <p14:creationId xmlns:p14="http://schemas.microsoft.com/office/powerpoint/2010/main" val="1030885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Part 2: Calculate the volume when the area of one side is given.</a:t>
            </a:r>
            <a:endParaRPr lang="en-US" sz="2800" dirty="0"/>
          </a:p>
        </p:txBody>
      </p:sp>
      <p:sp>
        <p:nvSpPr>
          <p:cNvPr id="3" name="Content Placeholder 2"/>
          <p:cNvSpPr>
            <a:spLocks noGrp="1"/>
          </p:cNvSpPr>
          <p:nvPr>
            <p:ph idx="1"/>
          </p:nvPr>
        </p:nvSpPr>
        <p:spPr>
          <a:xfrm>
            <a:off x="950915" y="2119257"/>
            <a:ext cx="6196405" cy="3603812"/>
          </a:xfrm>
        </p:spPr>
        <p:txBody>
          <a:bodyPr>
            <a:normAutofit/>
          </a:bodyPr>
          <a:lstStyle/>
          <a:p>
            <a:pPr marL="0" indent="0">
              <a:buNone/>
            </a:pPr>
            <a:r>
              <a:rPr lang="en-US" sz="2000" dirty="0" smtClean="0"/>
              <a:t>This square shows the top face of a rectangular prism. What is the area of this face?</a:t>
            </a:r>
          </a:p>
          <a:p>
            <a:pPr marL="0" indent="0">
              <a:buNone/>
            </a:pPr>
            <a:endParaRPr lang="en-US" sz="2000" dirty="0"/>
          </a:p>
          <a:p>
            <a:pPr marL="0" indent="0">
              <a:buNone/>
            </a:pPr>
            <a:r>
              <a:rPr lang="en-US" sz="2000" dirty="0" smtClean="0"/>
              <a:t>If the rectangular prism that sits below this face is built of centimeter cubes and has a height of 4cm, how many layers of centimeter cubes are in the prism?</a:t>
            </a:r>
          </a:p>
          <a:p>
            <a:pPr marL="0" indent="0">
              <a:buNone/>
            </a:pPr>
            <a:endParaRPr lang="en-US" sz="2000" dirty="0"/>
          </a:p>
          <a:p>
            <a:pPr marL="0" indent="0">
              <a:buNone/>
            </a:pPr>
            <a:r>
              <a:rPr lang="en-US" sz="2000" dirty="0" smtClean="0"/>
              <a:t>Find the volume! Show me the multiplication</a:t>
            </a:r>
            <a:r>
              <a:rPr lang="en-US" sz="2000" dirty="0"/>
              <a:t> </a:t>
            </a:r>
            <a:r>
              <a:rPr lang="en-US" sz="2000" dirty="0" smtClean="0"/>
              <a:t>sentence</a:t>
            </a:r>
          </a:p>
          <a:p>
            <a:pPr marL="0" indent="0">
              <a:buNone/>
            </a:pPr>
            <a:r>
              <a:rPr lang="en-US" sz="2000" dirty="0" smtClean="0">
                <a:solidFill>
                  <a:srgbClr val="0000FF"/>
                </a:solidFill>
              </a:rPr>
              <a:t>V = 2cm x 2cm x 4cm= 16cm</a:t>
            </a:r>
            <a:r>
              <a:rPr lang="en-US" sz="2000" baseline="30000" dirty="0" smtClean="0">
                <a:solidFill>
                  <a:srgbClr val="0000FF"/>
                </a:solidFill>
              </a:rPr>
              <a:t>3</a:t>
            </a:r>
            <a:endParaRPr lang="en-US" sz="2000" dirty="0" smtClean="0">
              <a:solidFill>
                <a:srgbClr val="0000FF"/>
              </a:solidFill>
            </a:endParaRPr>
          </a:p>
          <a:p>
            <a:pPr marL="0" indent="0">
              <a:buNone/>
            </a:pPr>
            <a:r>
              <a:rPr lang="en-US" sz="2000" dirty="0" smtClean="0">
                <a:solidFill>
                  <a:srgbClr val="0000FF"/>
                </a:solidFill>
              </a:rPr>
              <a:t>V= 4cm</a:t>
            </a:r>
            <a:r>
              <a:rPr lang="en-US" sz="2000" baseline="30000" dirty="0" smtClean="0">
                <a:solidFill>
                  <a:srgbClr val="0000FF"/>
                </a:solidFill>
              </a:rPr>
              <a:t>2</a:t>
            </a:r>
            <a:r>
              <a:rPr lang="en-US" sz="2000" dirty="0" smtClean="0">
                <a:solidFill>
                  <a:srgbClr val="0000FF"/>
                </a:solidFill>
              </a:rPr>
              <a:t> x 4cm= 16cm</a:t>
            </a:r>
            <a:r>
              <a:rPr lang="en-US" sz="2000" baseline="30000" dirty="0" smtClean="0">
                <a:solidFill>
                  <a:srgbClr val="0000FF"/>
                </a:solidFill>
              </a:rPr>
              <a:t>3</a:t>
            </a:r>
            <a:endParaRPr lang="en-US" sz="2000" dirty="0" smtClean="0">
              <a:solidFill>
                <a:srgbClr val="0000FF"/>
              </a:solidFill>
            </a:endParaRPr>
          </a:p>
        </p:txBody>
      </p:sp>
      <p:pic>
        <p:nvPicPr>
          <p:cNvPr id="4" name="Picture 3"/>
          <p:cNvPicPr>
            <a:picLocks noChangeAspect="1"/>
          </p:cNvPicPr>
          <p:nvPr/>
        </p:nvPicPr>
        <p:blipFill>
          <a:blip r:embed="rId2"/>
          <a:stretch>
            <a:fillRect/>
          </a:stretch>
        </p:blipFill>
        <p:spPr>
          <a:xfrm>
            <a:off x="6959590" y="2020067"/>
            <a:ext cx="1100678" cy="865361"/>
          </a:xfrm>
          <a:prstGeom prst="rect">
            <a:avLst/>
          </a:prstGeom>
        </p:spPr>
      </p:pic>
      <p:pic>
        <p:nvPicPr>
          <p:cNvPr id="5" name="Picture 4"/>
          <p:cNvPicPr>
            <a:picLocks noChangeAspect="1"/>
          </p:cNvPicPr>
          <p:nvPr/>
        </p:nvPicPr>
        <p:blipFill>
          <a:blip r:embed="rId3"/>
          <a:stretch>
            <a:fillRect/>
          </a:stretch>
        </p:blipFill>
        <p:spPr>
          <a:xfrm>
            <a:off x="6959590" y="3850823"/>
            <a:ext cx="1358967" cy="1389335"/>
          </a:xfrm>
          <a:prstGeom prst="rect">
            <a:avLst/>
          </a:prstGeom>
        </p:spPr>
      </p:pic>
      <p:sp>
        <p:nvSpPr>
          <p:cNvPr id="6" name="TextBox 5"/>
          <p:cNvSpPr txBox="1"/>
          <p:nvPr/>
        </p:nvSpPr>
        <p:spPr>
          <a:xfrm>
            <a:off x="4527189" y="2683287"/>
            <a:ext cx="1321284" cy="369332"/>
          </a:xfrm>
          <a:prstGeom prst="rect">
            <a:avLst/>
          </a:prstGeom>
          <a:noFill/>
        </p:spPr>
        <p:txBody>
          <a:bodyPr wrap="square" rtlCol="0">
            <a:spAutoFit/>
          </a:bodyPr>
          <a:lstStyle/>
          <a:p>
            <a:r>
              <a:rPr lang="en-US" dirty="0" smtClean="0">
                <a:solidFill>
                  <a:srgbClr val="0000FF"/>
                </a:solidFill>
              </a:rPr>
              <a:t>A =  4cm</a:t>
            </a:r>
            <a:r>
              <a:rPr lang="en-US" baseline="30000" dirty="0" smtClean="0">
                <a:solidFill>
                  <a:srgbClr val="0000FF"/>
                </a:solidFill>
              </a:rPr>
              <a:t>2</a:t>
            </a:r>
            <a:endParaRPr lang="en-US" dirty="0">
              <a:solidFill>
                <a:srgbClr val="0000FF"/>
              </a:solidFill>
            </a:endParaRPr>
          </a:p>
        </p:txBody>
      </p:sp>
      <p:pic>
        <p:nvPicPr>
          <p:cNvPr id="7" name="Picture 6"/>
          <p:cNvPicPr>
            <a:picLocks noChangeAspect="1"/>
          </p:cNvPicPr>
          <p:nvPr/>
        </p:nvPicPr>
        <p:blipFill>
          <a:blip r:embed="rId4"/>
          <a:stretch>
            <a:fillRect/>
          </a:stretch>
        </p:blipFill>
        <p:spPr>
          <a:xfrm>
            <a:off x="6540557" y="5373819"/>
            <a:ext cx="1778000" cy="698500"/>
          </a:xfrm>
          <a:prstGeom prst="rect">
            <a:avLst/>
          </a:prstGeom>
        </p:spPr>
      </p:pic>
    </p:spTree>
    <p:extLst>
      <p:ext uri="{BB962C8B-B14F-4D97-AF65-F5344CB8AC3E}">
        <p14:creationId xmlns:p14="http://schemas.microsoft.com/office/powerpoint/2010/main" val="1292901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solidFill>
                  <a:srgbClr val="660066"/>
                </a:solidFill>
              </a:rPr>
              <a:t>Volume =</a:t>
            </a:r>
            <a:br>
              <a:rPr lang="en-US" sz="2400" dirty="0">
                <a:solidFill>
                  <a:srgbClr val="660066"/>
                </a:solidFill>
              </a:rPr>
            </a:br>
            <a:r>
              <a:rPr lang="en-US" sz="2400" dirty="0">
                <a:solidFill>
                  <a:srgbClr val="660066"/>
                </a:solidFill>
              </a:rPr>
              <a:t>length x width x height</a:t>
            </a:r>
            <a:br>
              <a:rPr lang="en-US" sz="2400" dirty="0">
                <a:solidFill>
                  <a:srgbClr val="660066"/>
                </a:solidFill>
              </a:rPr>
            </a:br>
            <a:r>
              <a:rPr lang="en-US" sz="2400" dirty="0">
                <a:solidFill>
                  <a:srgbClr val="660066"/>
                </a:solidFill>
              </a:rPr>
              <a:t>area x height</a:t>
            </a:r>
            <a:endParaRPr lang="en-US" sz="2400" dirty="0"/>
          </a:p>
        </p:txBody>
      </p:sp>
      <p:sp>
        <p:nvSpPr>
          <p:cNvPr id="3" name="Content Placeholder 2"/>
          <p:cNvSpPr>
            <a:spLocks noGrp="1"/>
          </p:cNvSpPr>
          <p:nvPr>
            <p:ph idx="1"/>
          </p:nvPr>
        </p:nvSpPr>
        <p:spPr>
          <a:xfrm>
            <a:off x="1463040" y="2119257"/>
            <a:ext cx="4067915" cy="3603812"/>
          </a:xfrm>
        </p:spPr>
        <p:txBody>
          <a:bodyPr/>
          <a:lstStyle/>
          <a:p>
            <a:pPr marL="0" indent="0">
              <a:buNone/>
            </a:pPr>
            <a:r>
              <a:rPr lang="en-US" dirty="0"/>
              <a:t>What is different about this prism</a:t>
            </a:r>
            <a:r>
              <a:rPr lang="en-US" dirty="0" smtClean="0"/>
              <a:t>?</a:t>
            </a:r>
          </a:p>
          <a:p>
            <a:pPr marL="0" indent="0">
              <a:buNone/>
            </a:pPr>
            <a:endParaRPr lang="en-US" dirty="0"/>
          </a:p>
          <a:p>
            <a:pPr marL="0" indent="0">
              <a:buNone/>
            </a:pPr>
            <a:r>
              <a:rPr lang="en-US" dirty="0" smtClean="0"/>
              <a:t>Work with a partner to find the volume!</a:t>
            </a:r>
          </a:p>
          <a:p>
            <a:pPr marL="0" indent="0">
              <a:buNone/>
            </a:pPr>
            <a:endParaRPr lang="en-US" dirty="0"/>
          </a:p>
          <a:p>
            <a:pPr marL="0" indent="0">
              <a:buNone/>
            </a:pPr>
            <a:r>
              <a:rPr lang="en-US" dirty="0" smtClean="0">
                <a:solidFill>
                  <a:srgbClr val="0000FF"/>
                </a:solidFill>
              </a:rPr>
              <a:t>V= 6in</a:t>
            </a:r>
            <a:r>
              <a:rPr lang="en-US" baseline="30000" dirty="0" smtClean="0">
                <a:solidFill>
                  <a:srgbClr val="0000FF"/>
                </a:solidFill>
              </a:rPr>
              <a:t>2</a:t>
            </a:r>
            <a:r>
              <a:rPr lang="en-US" dirty="0" smtClean="0">
                <a:solidFill>
                  <a:srgbClr val="0000FF"/>
                </a:solidFill>
              </a:rPr>
              <a:t> x 2in= _____in</a:t>
            </a:r>
            <a:r>
              <a:rPr lang="en-US" baseline="30000" dirty="0" smtClean="0">
                <a:solidFill>
                  <a:srgbClr val="0000FF"/>
                </a:solidFill>
              </a:rPr>
              <a:t>3</a:t>
            </a:r>
            <a:endParaRPr lang="en-US" dirty="0">
              <a:solidFill>
                <a:srgbClr val="0000FF"/>
              </a:solidFill>
            </a:endParaRPr>
          </a:p>
        </p:txBody>
      </p:sp>
      <p:pic>
        <p:nvPicPr>
          <p:cNvPr id="4" name="Picture 3"/>
          <p:cNvPicPr>
            <a:picLocks noChangeAspect="1"/>
          </p:cNvPicPr>
          <p:nvPr/>
        </p:nvPicPr>
        <p:blipFill>
          <a:blip r:embed="rId2"/>
          <a:stretch>
            <a:fillRect/>
          </a:stretch>
        </p:blipFill>
        <p:spPr>
          <a:xfrm>
            <a:off x="5909928" y="2201933"/>
            <a:ext cx="1927464" cy="1639653"/>
          </a:xfrm>
          <a:prstGeom prst="rect">
            <a:avLst/>
          </a:prstGeom>
        </p:spPr>
      </p:pic>
    </p:spTree>
    <p:extLst>
      <p:ext uri="{BB962C8B-B14F-4D97-AF65-F5344CB8AC3E}">
        <p14:creationId xmlns:p14="http://schemas.microsoft.com/office/powerpoint/2010/main" val="33184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solidFill>
                  <a:srgbClr val="660066"/>
                </a:solidFill>
              </a:rPr>
              <a:t>Volume =</a:t>
            </a:r>
            <a:br>
              <a:rPr lang="en-US" sz="2400" dirty="0">
                <a:solidFill>
                  <a:srgbClr val="660066"/>
                </a:solidFill>
              </a:rPr>
            </a:br>
            <a:r>
              <a:rPr lang="en-US" sz="2400" dirty="0">
                <a:solidFill>
                  <a:srgbClr val="660066"/>
                </a:solidFill>
              </a:rPr>
              <a:t>length x width x height</a:t>
            </a:r>
            <a:br>
              <a:rPr lang="en-US" sz="2400" dirty="0">
                <a:solidFill>
                  <a:srgbClr val="660066"/>
                </a:solidFill>
              </a:rPr>
            </a:br>
            <a:r>
              <a:rPr lang="en-US" sz="2400" dirty="0">
                <a:solidFill>
                  <a:srgbClr val="660066"/>
                </a:solidFill>
              </a:rPr>
              <a:t>area x height</a:t>
            </a:r>
            <a:endParaRPr lang="en-US" sz="2400" dirty="0"/>
          </a:p>
        </p:txBody>
      </p:sp>
      <p:sp>
        <p:nvSpPr>
          <p:cNvPr id="3" name="Content Placeholder 2"/>
          <p:cNvSpPr>
            <a:spLocks noGrp="1"/>
          </p:cNvSpPr>
          <p:nvPr>
            <p:ph idx="1"/>
          </p:nvPr>
        </p:nvSpPr>
        <p:spPr>
          <a:xfrm>
            <a:off x="1463040" y="2119257"/>
            <a:ext cx="4067915" cy="3603812"/>
          </a:xfrm>
        </p:spPr>
        <p:txBody>
          <a:bodyPr/>
          <a:lstStyle/>
          <a:p>
            <a:pPr marL="0" indent="0">
              <a:buNone/>
            </a:pPr>
            <a:r>
              <a:rPr lang="en-US" dirty="0" smtClean="0"/>
              <a:t>How is this prism similar to the last one?</a:t>
            </a:r>
          </a:p>
          <a:p>
            <a:pPr marL="0" indent="0">
              <a:buNone/>
            </a:pPr>
            <a:endParaRPr lang="en-US" dirty="0"/>
          </a:p>
          <a:p>
            <a:pPr marL="0" indent="0">
              <a:buNone/>
            </a:pPr>
            <a:r>
              <a:rPr lang="en-US" dirty="0" smtClean="0"/>
              <a:t>Work with a partner to find the volume!</a:t>
            </a:r>
          </a:p>
          <a:p>
            <a:pPr marL="0" indent="0">
              <a:buNone/>
            </a:pPr>
            <a:endParaRPr lang="en-US" dirty="0"/>
          </a:p>
          <a:p>
            <a:pPr marL="0" indent="0">
              <a:buNone/>
            </a:pPr>
            <a:r>
              <a:rPr lang="en-US" dirty="0" smtClean="0">
                <a:solidFill>
                  <a:srgbClr val="0000FF"/>
                </a:solidFill>
              </a:rPr>
              <a:t>V= 3in</a:t>
            </a:r>
            <a:r>
              <a:rPr lang="en-US" baseline="30000" dirty="0" smtClean="0">
                <a:solidFill>
                  <a:srgbClr val="0000FF"/>
                </a:solidFill>
              </a:rPr>
              <a:t>2</a:t>
            </a:r>
            <a:r>
              <a:rPr lang="en-US" dirty="0" smtClean="0">
                <a:solidFill>
                  <a:srgbClr val="0000FF"/>
                </a:solidFill>
              </a:rPr>
              <a:t> x 3in= _____in</a:t>
            </a:r>
            <a:r>
              <a:rPr lang="en-US" baseline="30000" dirty="0" smtClean="0">
                <a:solidFill>
                  <a:srgbClr val="0000FF"/>
                </a:solidFill>
              </a:rPr>
              <a:t>3</a:t>
            </a:r>
            <a:endParaRPr lang="en-US" dirty="0">
              <a:solidFill>
                <a:srgbClr val="0000FF"/>
              </a:solidFill>
            </a:endParaRPr>
          </a:p>
        </p:txBody>
      </p:sp>
      <p:pic>
        <p:nvPicPr>
          <p:cNvPr id="5" name="Picture 4"/>
          <p:cNvPicPr>
            <a:picLocks noChangeAspect="1"/>
          </p:cNvPicPr>
          <p:nvPr/>
        </p:nvPicPr>
        <p:blipFill>
          <a:blip r:embed="rId2"/>
          <a:stretch>
            <a:fillRect/>
          </a:stretch>
        </p:blipFill>
        <p:spPr>
          <a:xfrm>
            <a:off x="5703267" y="2119257"/>
            <a:ext cx="2443721" cy="2031279"/>
          </a:xfrm>
          <a:prstGeom prst="rect">
            <a:avLst/>
          </a:prstGeom>
        </p:spPr>
      </p:pic>
    </p:spTree>
    <p:extLst>
      <p:ext uri="{BB962C8B-B14F-4D97-AF65-F5344CB8AC3E}">
        <p14:creationId xmlns:p14="http://schemas.microsoft.com/office/powerpoint/2010/main" val="776160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dirty="0" smtClean="0">
                <a:latin typeface="Century Gothic" pitchFamily="34" charset="0"/>
              </a:rPr>
              <a:t>Get Ready to Finish the</a:t>
            </a:r>
            <a:br>
              <a:rPr lang="en-US" dirty="0" smtClean="0">
                <a:latin typeface="Century Gothic" pitchFamily="34" charset="0"/>
              </a:rPr>
            </a:br>
            <a:r>
              <a:rPr lang="en-US" dirty="0" smtClean="0">
                <a:latin typeface="Century Gothic" pitchFamily="34" charset="0"/>
              </a:rPr>
              <a:t>Problem Set on Your </a:t>
            </a:r>
            <a:r>
              <a:rPr lang="en-US" dirty="0">
                <a:latin typeface="Century Gothic" pitchFamily="34" charset="0"/>
              </a:rPr>
              <a:t>O</a:t>
            </a:r>
            <a:r>
              <a:rPr lang="en-US" dirty="0" smtClean="0">
                <a:latin typeface="Century Gothic" pitchFamily="34" charset="0"/>
              </a:rPr>
              <a:t>wn!</a:t>
            </a:r>
            <a:endParaRPr lang="en-US" dirty="0">
              <a:latin typeface="Century Gothic" pitchFamily="34" charset="0"/>
            </a:endParaRPr>
          </a:p>
        </p:txBody>
      </p:sp>
      <p:sp>
        <p:nvSpPr>
          <p:cNvPr id="3" name="Content Placeholder 2"/>
          <p:cNvSpPr>
            <a:spLocks noGrp="1"/>
          </p:cNvSpPr>
          <p:nvPr>
            <p:ph idx="1"/>
          </p:nvPr>
        </p:nvSpPr>
        <p:spPr>
          <a:xfrm>
            <a:off x="457200" y="1835073"/>
            <a:ext cx="8229600" cy="4721302"/>
          </a:xfrm>
        </p:spPr>
        <p:style>
          <a:lnRef idx="2">
            <a:schemeClr val="accent3"/>
          </a:lnRef>
          <a:fillRef idx="1">
            <a:schemeClr val="lt1"/>
          </a:fillRef>
          <a:effectRef idx="0">
            <a:schemeClr val="accent3"/>
          </a:effectRef>
          <a:fontRef idx="minor">
            <a:schemeClr val="dk1"/>
          </a:fontRef>
        </p:style>
        <p:txBody>
          <a:bodyPr>
            <a:normAutofit/>
          </a:bodyPr>
          <a:lstStyle/>
          <a:p>
            <a:pPr marL="0" indent="0" algn="ctr">
              <a:buNone/>
            </a:pPr>
            <a:endParaRPr lang="en-US" dirty="0" smtClean="0"/>
          </a:p>
          <a:p>
            <a:pPr marL="0" indent="0" algn="ctr">
              <a:buNone/>
            </a:pPr>
            <a:r>
              <a:rPr lang="en-US" sz="2900" dirty="0" smtClean="0">
                <a:latin typeface="Century Gothic" pitchFamily="34" charset="0"/>
              </a:rPr>
              <a:t>Work on Problem Set </a:t>
            </a:r>
            <a:r>
              <a:rPr lang="en-US" sz="2900" dirty="0">
                <a:latin typeface="Century Gothic" pitchFamily="34" charset="0"/>
              </a:rPr>
              <a:t>4</a:t>
            </a:r>
            <a:r>
              <a:rPr lang="en-US" sz="2900" dirty="0" smtClean="0">
                <a:latin typeface="Century Gothic" pitchFamily="34" charset="0"/>
              </a:rPr>
              <a:t>.</a:t>
            </a:r>
          </a:p>
          <a:p>
            <a:pPr marL="0" indent="0" algn="ctr">
              <a:buNone/>
            </a:pPr>
            <a:r>
              <a:rPr lang="en-US" sz="2900" dirty="0" smtClean="0">
                <a:latin typeface="Century Gothic" pitchFamily="34" charset="0"/>
              </a:rPr>
              <a:t>You will have 10 minutes to work!</a:t>
            </a:r>
          </a:p>
          <a:p>
            <a:pPr marL="0" indent="0">
              <a:buNone/>
            </a:pPr>
            <a:r>
              <a:rPr lang="en-US" sz="2900" dirty="0">
                <a:latin typeface="Century Gothic" pitchFamily="34" charset="0"/>
              </a:rPr>
              <a:t>---------------------------------------------------------------</a:t>
            </a:r>
            <a:r>
              <a:rPr lang="en-US" sz="2900" dirty="0" smtClean="0">
                <a:latin typeface="Century Gothic" pitchFamily="34" charset="0"/>
              </a:rPr>
              <a:t>----</a:t>
            </a:r>
            <a:r>
              <a:rPr lang="en-US" sz="2900" i="1" u="sng" dirty="0" smtClean="0">
                <a:latin typeface="Century Gothic" pitchFamily="34" charset="0"/>
              </a:rPr>
              <a:t>Fast </a:t>
            </a:r>
            <a:r>
              <a:rPr lang="en-US" sz="2900" i="1" u="sng" dirty="0">
                <a:latin typeface="Century Gothic" pitchFamily="34" charset="0"/>
              </a:rPr>
              <a:t>finishers:</a:t>
            </a:r>
          </a:p>
          <a:p>
            <a:pPr>
              <a:buFontTx/>
              <a:buChar char="-"/>
            </a:pPr>
            <a:r>
              <a:rPr lang="en-US" sz="2900" dirty="0" smtClean="0">
                <a:latin typeface="Century Gothic" pitchFamily="34" charset="0"/>
              </a:rPr>
              <a:t>Math Center Activities- choice boards, extra Sprint challenge</a:t>
            </a:r>
          </a:p>
          <a:p>
            <a:pPr>
              <a:buFontTx/>
              <a:buChar char="-"/>
            </a:pPr>
            <a:r>
              <a:rPr lang="en-US" sz="2900" dirty="0" smtClean="0">
                <a:latin typeface="Century Gothic" pitchFamily="34" charset="0"/>
              </a:rPr>
              <a:t>CML </a:t>
            </a:r>
            <a:r>
              <a:rPr lang="en-US" sz="2900" dirty="0">
                <a:latin typeface="Century Gothic" pitchFamily="34" charset="0"/>
              </a:rPr>
              <a:t>packets/ worksheets</a:t>
            </a:r>
          </a:p>
          <a:p>
            <a:pPr>
              <a:buFontTx/>
              <a:buChar char="-"/>
            </a:pPr>
            <a:r>
              <a:rPr lang="en-US" sz="2900" dirty="0" smtClean="0">
                <a:latin typeface="Century Gothic" pitchFamily="34" charset="0"/>
              </a:rPr>
              <a:t>Problem </a:t>
            </a:r>
            <a:r>
              <a:rPr lang="en-US" sz="2900" dirty="0">
                <a:latin typeface="Century Gothic" pitchFamily="34" charset="0"/>
              </a:rPr>
              <a:t>Solving pages</a:t>
            </a:r>
          </a:p>
          <a:p>
            <a:pPr marL="0" indent="0" algn="ctr">
              <a:buNone/>
            </a:pPr>
            <a:endParaRPr lang="en-US" dirty="0" smtClean="0">
              <a:latin typeface="Century Gothic" pitchFamily="34" charset="0"/>
            </a:endParaRPr>
          </a:p>
          <a:p>
            <a:pPr marL="0" indent="0" algn="ctr">
              <a:buNone/>
            </a:pPr>
            <a:endParaRPr lang="en-US" dirty="0" smtClean="0">
              <a:latin typeface="Century Gothic" pitchFamily="34" charset="0"/>
            </a:endParaRPr>
          </a:p>
          <a:p>
            <a:pPr marL="0" indent="0" algn="ctr">
              <a:buNone/>
            </a:pPr>
            <a:endParaRPr lang="en-US" dirty="0"/>
          </a:p>
        </p:txBody>
      </p:sp>
      <p:sp>
        <p:nvSpPr>
          <p:cNvPr id="4" name="Footer Placeholder 3"/>
          <p:cNvSpPr>
            <a:spLocks noGrp="1"/>
          </p:cNvSpPr>
          <p:nvPr>
            <p:ph type="ftr" sz="quarter" idx="11"/>
          </p:nvPr>
        </p:nvSpPr>
        <p:spPr>
          <a:xfrm>
            <a:off x="5653495" y="5699680"/>
            <a:ext cx="2895600" cy="664911"/>
          </a:xfrm>
        </p:spPr>
        <p:txBody>
          <a:bodyPr/>
          <a:lstStyle/>
          <a:p>
            <a:r>
              <a:rPr lang="en-US" dirty="0" smtClean="0"/>
              <a:t>5th Grade Module </a:t>
            </a:r>
            <a:r>
              <a:rPr lang="en-US" dirty="0"/>
              <a:t>5</a:t>
            </a:r>
            <a:r>
              <a:rPr lang="en-US" dirty="0" smtClean="0"/>
              <a:t>– Lesson </a:t>
            </a:r>
            <a:r>
              <a:rPr lang="en-US" dirty="0"/>
              <a:t>4</a:t>
            </a:r>
            <a:endParaRPr lang="en-US" dirty="0" smtClean="0"/>
          </a:p>
          <a:p>
            <a:r>
              <a:rPr lang="en-US" dirty="0" smtClean="0"/>
              <a:t>K. Clauson</a:t>
            </a:r>
            <a:endParaRPr lang="en-US" dirty="0"/>
          </a:p>
        </p:txBody>
      </p:sp>
    </p:spTree>
    <p:extLst>
      <p:ext uri="{BB962C8B-B14F-4D97-AF65-F5344CB8AC3E}">
        <p14:creationId xmlns:p14="http://schemas.microsoft.com/office/powerpoint/2010/main" val="33764179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1036759" y="5675647"/>
            <a:ext cx="5540188" cy="365125"/>
          </a:xfrm>
        </p:spPr>
        <p:txBody>
          <a:bodyPr/>
          <a:lstStyle/>
          <a:p>
            <a:r>
              <a:rPr lang="en-US" dirty="0" smtClean="0"/>
              <a:t>5th Grade Module 5- Lesson 4</a:t>
            </a:r>
          </a:p>
          <a:p>
            <a:r>
              <a:rPr lang="en-US" dirty="0" smtClean="0"/>
              <a:t>K. Clauson</a:t>
            </a:r>
            <a:endParaRPr lang="en-US" dirty="0"/>
          </a:p>
        </p:txBody>
      </p:sp>
      <p:sp>
        <p:nvSpPr>
          <p:cNvPr id="7" name="TextBox 6"/>
          <p:cNvSpPr txBox="1"/>
          <p:nvPr/>
        </p:nvSpPr>
        <p:spPr>
          <a:xfrm>
            <a:off x="1573326" y="120284"/>
            <a:ext cx="6029262"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rPr>
              <a:t>LET’S Debrief</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endParaRPr>
          </a:p>
        </p:txBody>
      </p:sp>
      <p:sp>
        <p:nvSpPr>
          <p:cNvPr id="2" name="TextBox 1"/>
          <p:cNvSpPr txBox="1"/>
          <p:nvPr/>
        </p:nvSpPr>
        <p:spPr>
          <a:xfrm>
            <a:off x="348466" y="1522781"/>
            <a:ext cx="8478982" cy="175432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Arial"/>
              <a:buChar char="•"/>
            </a:pPr>
            <a:r>
              <a:rPr lang="en-US" sz="2400" dirty="0" smtClean="0"/>
              <a:t>Take 2 minutes to check your answers with your partner.</a:t>
            </a:r>
          </a:p>
          <a:p>
            <a:pPr marL="285750" indent="-285750">
              <a:buFont typeface="Arial"/>
              <a:buChar char="•"/>
            </a:pPr>
            <a:r>
              <a:rPr lang="en-US" sz="2400" dirty="0" smtClean="0"/>
              <a:t>Let’s share any insights you had while solving these problems.</a:t>
            </a:r>
          </a:p>
          <a:p>
            <a:pPr marL="285750" indent="-285750">
              <a:buFont typeface="Wingdings" charset="0"/>
              <a:buChar char="§"/>
            </a:pPr>
            <a:endParaRPr lang="en-US" dirty="0"/>
          </a:p>
          <a:p>
            <a:endParaRPr lang="en-US" dirty="0"/>
          </a:p>
        </p:txBody>
      </p:sp>
    </p:spTree>
    <p:extLst>
      <p:ext uri="{BB962C8B-B14F-4D97-AF65-F5344CB8AC3E}">
        <p14:creationId xmlns:p14="http://schemas.microsoft.com/office/powerpoint/2010/main" val="12540592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Multiply Fractions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8810598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943311" y="5868987"/>
            <a:ext cx="2895600" cy="365125"/>
          </a:xfrm>
        </p:spPr>
        <p:txBody>
          <a:bodyPr/>
          <a:lstStyle/>
          <a:p>
            <a:r>
              <a:rPr lang="en-US" dirty="0" smtClean="0"/>
              <a:t>5th Grade Module 5– Lesson </a:t>
            </a:r>
            <a:r>
              <a:rPr lang="en-US" dirty="0"/>
              <a:t>4</a:t>
            </a:r>
            <a:endParaRPr lang="en-US" dirty="0" smtClean="0"/>
          </a:p>
          <a:p>
            <a:r>
              <a:rPr lang="en-US" dirty="0" smtClean="0"/>
              <a:t>K. Clauson</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3252474" y="3531371"/>
            <a:ext cx="2390799" cy="707886"/>
          </a:xfrm>
          <a:prstGeom prst="rect">
            <a:avLst/>
          </a:prstGeom>
          <a:noFill/>
        </p:spPr>
        <p:txBody>
          <a:bodyPr wrap="none" rtlCol="0">
            <a:spAutoFit/>
          </a:bodyPr>
          <a:lstStyle/>
          <a:p>
            <a:r>
              <a:rPr lang="en-US" sz="4000" b="1" dirty="0" smtClean="0"/>
              <a:t>LESSON </a:t>
            </a:r>
            <a:r>
              <a:rPr lang="en-US" sz="4000" b="1" dirty="0"/>
              <a:t>4</a:t>
            </a:r>
          </a:p>
        </p:txBody>
      </p:sp>
    </p:spTree>
    <p:extLst>
      <p:ext uri="{BB962C8B-B14F-4D97-AF65-F5344CB8AC3E}">
        <p14:creationId xmlns:p14="http://schemas.microsoft.com/office/powerpoint/2010/main" val="4218347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518766"/>
            <a:ext cx="8041440" cy="1442674"/>
          </a:xfrm>
        </p:spPr>
        <p:txBody>
          <a:bodyPr/>
          <a:lstStyle/>
          <a:p>
            <a:r>
              <a:rPr lang="en-US" dirty="0" smtClean="0"/>
              <a:t>Find the Area</a:t>
            </a:r>
            <a:r>
              <a:rPr lang="en-US" dirty="0"/>
              <a:t/>
            </a:r>
            <a:br>
              <a:rPr lang="en-US" dirty="0"/>
            </a:br>
            <a:r>
              <a:rPr lang="en-US" dirty="0" smtClean="0"/>
              <a:t>Area = length x width</a:t>
            </a:r>
            <a:endParaRPr lang="en-US" dirty="0"/>
          </a:p>
        </p:txBody>
      </p:sp>
      <p:sp>
        <p:nvSpPr>
          <p:cNvPr id="3" name="Rectangle 2"/>
          <p:cNvSpPr/>
          <p:nvPr/>
        </p:nvSpPr>
        <p:spPr>
          <a:xfrm>
            <a:off x="1402080" y="2387600"/>
            <a:ext cx="1259840" cy="1168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3789680" y="2204720"/>
            <a:ext cx="447040" cy="153416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5334000" y="2641600"/>
            <a:ext cx="104648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402080" y="4836160"/>
            <a:ext cx="1798320" cy="4368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4155440" y="4541520"/>
            <a:ext cx="934720" cy="8839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rot="1892761">
            <a:off x="6197600" y="4460240"/>
            <a:ext cx="782320" cy="4470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26438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607447"/>
            <a:ext cx="6965245" cy="1202485"/>
          </a:xfrm>
        </p:spPr>
        <p:txBody>
          <a:bodyPr/>
          <a:lstStyle/>
          <a:p>
            <a:r>
              <a:rPr lang="en-US" dirty="0" smtClean="0"/>
              <a:t>Find the Volume</a:t>
            </a:r>
            <a:endParaRPr lang="en-US" dirty="0"/>
          </a:p>
        </p:txBody>
      </p:sp>
      <p:pic>
        <p:nvPicPr>
          <p:cNvPr id="5" name="Picture 4"/>
          <p:cNvPicPr>
            <a:picLocks noChangeAspect="1"/>
          </p:cNvPicPr>
          <p:nvPr/>
        </p:nvPicPr>
        <p:blipFill>
          <a:blip r:embed="rId2"/>
          <a:stretch>
            <a:fillRect/>
          </a:stretch>
        </p:blipFill>
        <p:spPr>
          <a:xfrm>
            <a:off x="3563816" y="1967724"/>
            <a:ext cx="4496452" cy="4204475"/>
          </a:xfrm>
          <a:prstGeom prst="rect">
            <a:avLst/>
          </a:prstGeom>
        </p:spPr>
      </p:pic>
      <p:sp>
        <p:nvSpPr>
          <p:cNvPr id="6" name="Content Placeholder 2"/>
          <p:cNvSpPr>
            <a:spLocks noGrp="1"/>
          </p:cNvSpPr>
          <p:nvPr>
            <p:ph idx="1"/>
          </p:nvPr>
        </p:nvSpPr>
        <p:spPr>
          <a:xfrm>
            <a:off x="703678" y="4329015"/>
            <a:ext cx="3168920" cy="626997"/>
          </a:xfrm>
        </p:spPr>
        <p:txBody>
          <a:bodyPr>
            <a:normAutofit fontScale="85000" lnSpcReduction="10000"/>
          </a:bodyPr>
          <a:lstStyle/>
          <a:p>
            <a:pPr marL="0" indent="0">
              <a:buNone/>
            </a:pPr>
            <a:r>
              <a:rPr lang="en-US" dirty="0" smtClean="0"/>
              <a:t>Volume = _____ cubic cm</a:t>
            </a:r>
            <a:endParaRPr lang="en-US" dirty="0"/>
          </a:p>
        </p:txBody>
      </p:sp>
      <p:sp>
        <p:nvSpPr>
          <p:cNvPr id="7" name="Content Placeholder 2"/>
          <p:cNvSpPr txBox="1">
            <a:spLocks/>
          </p:cNvSpPr>
          <p:nvPr/>
        </p:nvSpPr>
        <p:spPr>
          <a:xfrm>
            <a:off x="703678" y="3380812"/>
            <a:ext cx="4590452" cy="948203"/>
          </a:xfrm>
          <a:prstGeom prst="rect">
            <a:avLst/>
          </a:prstGeom>
        </p:spPr>
        <p:txBody>
          <a:bodyPr vert="horz" lIns="91440" tIns="45720" rIns="91440" bIns="45720" rtlCol="0" anchor="t">
            <a:normAutofit fontScale="92500"/>
          </a:bodyPr>
          <a:lst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a:lstStyle>
          <a:p>
            <a:pPr marL="0" indent="0">
              <a:buFont typeface="Brush Script MT" pitchFamily="66" charset="0"/>
              <a:buNone/>
            </a:pPr>
            <a:r>
              <a:rPr lang="en-US" dirty="0" smtClean="0"/>
              <a:t>Number of layers = ___</a:t>
            </a:r>
          </a:p>
          <a:p>
            <a:pPr marL="0" indent="0">
              <a:buFont typeface="Brush Script MT" pitchFamily="66" charset="0"/>
              <a:buNone/>
            </a:pPr>
            <a:r>
              <a:rPr lang="en-US" dirty="0" smtClean="0"/>
              <a:t>Number of cubes in each layer = ___</a:t>
            </a:r>
            <a:endParaRPr lang="en-US" dirty="0"/>
          </a:p>
        </p:txBody>
      </p:sp>
      <p:cxnSp>
        <p:nvCxnSpPr>
          <p:cNvPr id="9" name="Straight Arrow Connector 8"/>
          <p:cNvCxnSpPr/>
          <p:nvPr/>
        </p:nvCxnSpPr>
        <p:spPr>
          <a:xfrm flipH="1">
            <a:off x="2697547" y="2736939"/>
            <a:ext cx="866269" cy="64387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315976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Problem</a:t>
            </a:r>
            <a:endParaRPr lang="en-US" dirty="0"/>
          </a:p>
        </p:txBody>
      </p:sp>
      <p:sp>
        <p:nvSpPr>
          <p:cNvPr id="4" name="Rectangle 3"/>
          <p:cNvSpPr/>
          <p:nvPr/>
        </p:nvSpPr>
        <p:spPr>
          <a:xfrm>
            <a:off x="1266523" y="1880746"/>
            <a:ext cx="6585244" cy="1015663"/>
          </a:xfrm>
          <a:prstGeom prst="rect">
            <a:avLst/>
          </a:prstGeom>
        </p:spPr>
        <p:txBody>
          <a:bodyPr wrap="square">
            <a:spAutoFit/>
          </a:bodyPr>
          <a:lstStyle/>
          <a:p>
            <a:r>
              <a:rPr lang="en-US" sz="2000" dirty="0"/>
              <a:t>Karen says that the volume of this prism is 5 </a:t>
            </a:r>
            <a:r>
              <a:rPr lang="en-US" sz="2000" dirty="0" smtClean="0"/>
              <a:t>cm</a:t>
            </a:r>
            <a:r>
              <a:rPr lang="en-US" sz="2000" baseline="30000" dirty="0" smtClean="0"/>
              <a:t>3</a:t>
            </a:r>
            <a:r>
              <a:rPr lang="en-US" sz="2000" dirty="0" smtClean="0"/>
              <a:t> </a:t>
            </a:r>
            <a:r>
              <a:rPr lang="en-US" sz="2000" dirty="0"/>
              <a:t>and that she calculated it by adding the sides together. Give the correct volume of this prism, and explain Karen’s error. </a:t>
            </a:r>
          </a:p>
        </p:txBody>
      </p:sp>
      <p:pic>
        <p:nvPicPr>
          <p:cNvPr id="5" name="Picture 4"/>
          <p:cNvPicPr>
            <a:picLocks noChangeAspect="1"/>
          </p:cNvPicPr>
          <p:nvPr/>
        </p:nvPicPr>
        <p:blipFill>
          <a:blip r:embed="rId2"/>
          <a:stretch>
            <a:fillRect/>
          </a:stretch>
        </p:blipFill>
        <p:spPr>
          <a:xfrm>
            <a:off x="890926" y="3153939"/>
            <a:ext cx="2552700" cy="2146300"/>
          </a:xfrm>
          <a:prstGeom prst="rect">
            <a:avLst/>
          </a:prstGeom>
        </p:spPr>
      </p:pic>
      <p:pic>
        <p:nvPicPr>
          <p:cNvPr id="6" name="Picture 5"/>
          <p:cNvPicPr>
            <a:picLocks noChangeAspect="1"/>
          </p:cNvPicPr>
          <p:nvPr/>
        </p:nvPicPr>
        <p:blipFill>
          <a:blip r:embed="rId3"/>
          <a:stretch>
            <a:fillRect/>
          </a:stretch>
        </p:blipFill>
        <p:spPr>
          <a:xfrm>
            <a:off x="3443626" y="3352740"/>
            <a:ext cx="5409733" cy="1787963"/>
          </a:xfrm>
          <a:prstGeom prst="rect">
            <a:avLst/>
          </a:prstGeom>
        </p:spPr>
      </p:pic>
    </p:spTree>
    <p:extLst>
      <p:ext uri="{BB962C8B-B14F-4D97-AF65-F5344CB8AC3E}">
        <p14:creationId xmlns:p14="http://schemas.microsoft.com/office/powerpoint/2010/main" val="3992751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76516"/>
            <a:ext cx="6965245" cy="1202485"/>
          </a:xfrm>
        </p:spPr>
        <p:txBody>
          <a:bodyPr>
            <a:normAutofit/>
          </a:bodyPr>
          <a:lstStyle/>
          <a:p>
            <a:r>
              <a:rPr lang="en-US" sz="2800" dirty="0" smtClean="0"/>
              <a:t>Part 1: Find the volume of multilayer prisms using multiplication</a:t>
            </a:r>
            <a:endParaRPr lang="en-US" sz="2800" dirty="0"/>
          </a:p>
        </p:txBody>
      </p:sp>
      <p:sp>
        <p:nvSpPr>
          <p:cNvPr id="3" name="Content Placeholder 2"/>
          <p:cNvSpPr>
            <a:spLocks noGrp="1"/>
          </p:cNvSpPr>
          <p:nvPr>
            <p:ph idx="1"/>
          </p:nvPr>
        </p:nvSpPr>
        <p:spPr>
          <a:xfrm>
            <a:off x="1463041" y="2119257"/>
            <a:ext cx="2847382" cy="3603812"/>
          </a:xfrm>
        </p:spPr>
        <p:txBody>
          <a:bodyPr>
            <a:normAutofit lnSpcReduction="10000"/>
          </a:bodyPr>
          <a:lstStyle/>
          <a:p>
            <a:pPr marL="0" indent="0">
              <a:buNone/>
            </a:pPr>
            <a:r>
              <a:rPr lang="en-US" dirty="0" smtClean="0"/>
              <a:t>Record the length, width, and height of this rectangular prism on your recording sheet.</a:t>
            </a:r>
          </a:p>
          <a:p>
            <a:pPr marL="0" indent="0">
              <a:buNone/>
            </a:pPr>
            <a:endParaRPr lang="en-US" dirty="0"/>
          </a:p>
          <a:p>
            <a:pPr marL="0" indent="0">
              <a:buNone/>
            </a:pPr>
            <a:r>
              <a:rPr lang="en-US" dirty="0" smtClean="0"/>
              <a:t>Then decompose the prism into layers three different ways to find the volume.</a:t>
            </a:r>
            <a:endParaRPr lang="en-US" dirty="0"/>
          </a:p>
        </p:txBody>
      </p:sp>
      <p:sp>
        <p:nvSpPr>
          <p:cNvPr id="4" name="TextBox 3"/>
          <p:cNvSpPr txBox="1"/>
          <p:nvPr/>
        </p:nvSpPr>
        <p:spPr>
          <a:xfrm>
            <a:off x="1095021" y="155708"/>
            <a:ext cx="8048979" cy="369332"/>
          </a:xfrm>
          <a:prstGeom prst="rect">
            <a:avLst/>
          </a:prstGeom>
          <a:noFill/>
        </p:spPr>
        <p:txBody>
          <a:bodyPr wrap="square" rtlCol="0">
            <a:spAutoFit/>
          </a:bodyPr>
          <a:lstStyle/>
          <a:p>
            <a:r>
              <a:rPr lang="en-US" u="sng" dirty="0" smtClean="0"/>
              <a:t>Concept Development</a:t>
            </a:r>
            <a:r>
              <a:rPr lang="en-US" sz="1400" i="1" dirty="0" smtClean="0"/>
              <a:t>- Note! Students will need rectangular prism recording sheet from Lesson 3</a:t>
            </a:r>
            <a:endParaRPr lang="en-US" sz="1400" i="1" dirty="0"/>
          </a:p>
        </p:txBody>
      </p:sp>
      <p:pic>
        <p:nvPicPr>
          <p:cNvPr id="5" name="Picture 4"/>
          <p:cNvPicPr>
            <a:picLocks noChangeAspect="1"/>
          </p:cNvPicPr>
          <p:nvPr/>
        </p:nvPicPr>
        <p:blipFill>
          <a:blip r:embed="rId2"/>
          <a:stretch>
            <a:fillRect/>
          </a:stretch>
        </p:blipFill>
        <p:spPr>
          <a:xfrm>
            <a:off x="4751354" y="2119257"/>
            <a:ext cx="2422266" cy="3735929"/>
          </a:xfrm>
          <a:prstGeom prst="rect">
            <a:avLst/>
          </a:prstGeom>
        </p:spPr>
      </p:pic>
      <p:sp>
        <p:nvSpPr>
          <p:cNvPr id="6" name="Smiley Face 5"/>
          <p:cNvSpPr/>
          <p:nvPr/>
        </p:nvSpPr>
        <p:spPr>
          <a:xfrm>
            <a:off x="5536076" y="4383385"/>
            <a:ext cx="1608074" cy="1566957"/>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8576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6"/>
                                        </p:tgtEl>
                                        <p:attrNameLst>
                                          <p:attrName>ppt_x</p:attrName>
                                        </p:attrNameLst>
                                      </p:cBhvr>
                                      <p:tavLst>
                                        <p:tav tm="0">
                                          <p:val>
                                            <p:strVal val="ppt_x"/>
                                          </p:val>
                                        </p:tav>
                                        <p:tav tm="100000">
                                          <p:val>
                                            <p:strVal val="ppt_x"/>
                                          </p:val>
                                        </p:tav>
                                      </p:tavLst>
                                    </p:anim>
                                    <p:anim calcmode="lin" valueType="num">
                                      <p:cBhvr additive="base">
                                        <p:cTn id="7" dur="500"/>
                                        <p:tgtEl>
                                          <p:spTgt spid="6"/>
                                        </p:tgtEl>
                                        <p:attrNameLst>
                                          <p:attrName>ppt_y</p:attrName>
                                        </p:attrNameLst>
                                      </p:cBhvr>
                                      <p:tavLst>
                                        <p:tav tm="0">
                                          <p:val>
                                            <p:strVal val="ppt_y"/>
                                          </p:val>
                                        </p:tav>
                                        <p:tav tm="100000">
                                          <p:val>
                                            <p:strVal val="1+ppt_h/2"/>
                                          </p:val>
                                        </p:tav>
                                      </p:tavLst>
                                    </p:anim>
                                    <p:set>
                                      <p:cBhvr>
                                        <p:cTn id="8"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2"/>
            <a:ext cx="6965245" cy="595609"/>
          </a:xfrm>
        </p:spPr>
        <p:txBody>
          <a:bodyPr>
            <a:normAutofit/>
          </a:bodyPr>
          <a:lstStyle/>
          <a:p>
            <a:r>
              <a:rPr lang="en-US" sz="3200" dirty="0" smtClean="0"/>
              <a:t>Three different decompositions!</a:t>
            </a:r>
            <a:endParaRPr lang="en-US" sz="3200" dirty="0"/>
          </a:p>
        </p:txBody>
      </p:sp>
      <p:pic>
        <p:nvPicPr>
          <p:cNvPr id="4" name="Picture 3"/>
          <p:cNvPicPr>
            <a:picLocks noChangeAspect="1"/>
          </p:cNvPicPr>
          <p:nvPr/>
        </p:nvPicPr>
        <p:blipFill>
          <a:blip r:embed="rId2"/>
          <a:stretch>
            <a:fillRect/>
          </a:stretch>
        </p:blipFill>
        <p:spPr>
          <a:xfrm>
            <a:off x="914400" y="2608924"/>
            <a:ext cx="2550795" cy="2391467"/>
          </a:xfrm>
          <a:prstGeom prst="rect">
            <a:avLst/>
          </a:prstGeom>
        </p:spPr>
      </p:pic>
      <p:pic>
        <p:nvPicPr>
          <p:cNvPr id="5" name="Picture 4"/>
          <p:cNvPicPr>
            <a:picLocks noChangeAspect="1"/>
          </p:cNvPicPr>
          <p:nvPr/>
        </p:nvPicPr>
        <p:blipFill>
          <a:blip r:embed="rId3"/>
          <a:stretch>
            <a:fillRect/>
          </a:stretch>
        </p:blipFill>
        <p:spPr>
          <a:xfrm>
            <a:off x="4030295" y="1669220"/>
            <a:ext cx="2504124" cy="2391467"/>
          </a:xfrm>
          <a:prstGeom prst="rect">
            <a:avLst/>
          </a:prstGeom>
        </p:spPr>
      </p:pic>
      <p:pic>
        <p:nvPicPr>
          <p:cNvPr id="6" name="Picture 5"/>
          <p:cNvPicPr>
            <a:picLocks noChangeAspect="1"/>
          </p:cNvPicPr>
          <p:nvPr/>
        </p:nvPicPr>
        <p:blipFill>
          <a:blip r:embed="rId4"/>
          <a:stretch>
            <a:fillRect/>
          </a:stretch>
        </p:blipFill>
        <p:spPr>
          <a:xfrm>
            <a:off x="6028108" y="4060687"/>
            <a:ext cx="2204593" cy="2165623"/>
          </a:xfrm>
          <a:prstGeom prst="rect">
            <a:avLst/>
          </a:prstGeom>
        </p:spPr>
      </p:pic>
    </p:spTree>
    <p:extLst>
      <p:ext uri="{BB962C8B-B14F-4D97-AF65-F5344CB8AC3E}">
        <p14:creationId xmlns:p14="http://schemas.microsoft.com/office/powerpoint/2010/main" val="28811559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772824"/>
            <a:ext cx="8041440" cy="672523"/>
          </a:xfrm>
        </p:spPr>
        <p:txBody>
          <a:bodyPr/>
          <a:lstStyle/>
          <a:p>
            <a:r>
              <a:rPr lang="en-US" sz="3200" dirty="0" smtClean="0"/>
              <a:t>Record the information on a table!</a:t>
            </a:r>
            <a:endParaRPr lang="en-US" sz="3200" dirty="0"/>
          </a:p>
        </p:txBody>
      </p:sp>
      <p:graphicFrame>
        <p:nvGraphicFramePr>
          <p:cNvPr id="5" name="Table 4"/>
          <p:cNvGraphicFramePr>
            <a:graphicFrameLocks noGrp="1"/>
          </p:cNvGraphicFramePr>
          <p:nvPr>
            <p:extLst>
              <p:ext uri="{D42A27DB-BD31-4B8C-83A1-F6EECF244321}">
                <p14:modId xmlns:p14="http://schemas.microsoft.com/office/powerpoint/2010/main" val="3911662088"/>
              </p:ext>
            </p:extLst>
          </p:nvPr>
        </p:nvGraphicFramePr>
        <p:xfrm>
          <a:off x="1524000" y="1790548"/>
          <a:ext cx="6096000" cy="175260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solidFill>
                            <a:schemeClr val="tx1"/>
                          </a:solidFill>
                        </a:rPr>
                        <a:t>Number of Layers</a:t>
                      </a:r>
                      <a:endParaRPr lang="en-US" dirty="0">
                        <a:solidFill>
                          <a:schemeClr val="tx1"/>
                        </a:solidFill>
                      </a:endParaRPr>
                    </a:p>
                  </a:txBody>
                  <a:tcPr/>
                </a:tc>
                <a:tc>
                  <a:txBody>
                    <a:bodyPr/>
                    <a:lstStyle/>
                    <a:p>
                      <a:r>
                        <a:rPr lang="en-US" dirty="0" smtClean="0">
                          <a:solidFill>
                            <a:schemeClr val="tx1"/>
                          </a:solidFill>
                        </a:rPr>
                        <a:t>Cubes in Each Layer</a:t>
                      </a:r>
                      <a:endParaRPr lang="en-US" dirty="0">
                        <a:solidFill>
                          <a:schemeClr val="tx1"/>
                        </a:solidFill>
                      </a:endParaRPr>
                    </a:p>
                  </a:txBody>
                  <a:tcPr/>
                </a:tc>
                <a:tc>
                  <a:txBody>
                    <a:bodyPr/>
                    <a:lstStyle/>
                    <a:p>
                      <a:r>
                        <a:rPr lang="en-US" dirty="0" smtClean="0">
                          <a:solidFill>
                            <a:schemeClr val="tx1"/>
                          </a:solidFill>
                        </a:rPr>
                        <a:t>Volume</a:t>
                      </a:r>
                      <a:endParaRPr lang="en-US" dirty="0">
                        <a:solidFill>
                          <a:schemeClr val="tx1"/>
                        </a:solidFill>
                      </a:endParaRPr>
                    </a:p>
                  </a:txBody>
                  <a:tcPr/>
                </a:tc>
              </a:tr>
              <a:tr h="370840">
                <a:tc>
                  <a:txBody>
                    <a:bodyPr/>
                    <a:lstStyle/>
                    <a:p>
                      <a:pPr algn="ctr"/>
                      <a:r>
                        <a:rPr lang="en-US" dirty="0" smtClean="0"/>
                        <a:t>4</a:t>
                      </a:r>
                      <a:endParaRPr lang="en-US" dirty="0"/>
                    </a:p>
                  </a:txBody>
                  <a:tcPr/>
                </a:tc>
                <a:tc>
                  <a:txBody>
                    <a:bodyPr/>
                    <a:lstStyle/>
                    <a:p>
                      <a:pPr algn="ctr"/>
                      <a:r>
                        <a:rPr lang="en-US" dirty="0" smtClean="0"/>
                        <a:t>(3x2)</a:t>
                      </a:r>
                      <a:endParaRPr lang="en-US" dirty="0"/>
                    </a:p>
                  </a:txBody>
                  <a:tcPr/>
                </a:tc>
                <a:tc>
                  <a:txBody>
                    <a:bodyPr/>
                    <a:lstStyle/>
                    <a:p>
                      <a:pPr algn="ctr"/>
                      <a:r>
                        <a:rPr lang="en-US" dirty="0" smtClean="0"/>
                        <a:t>24cm</a:t>
                      </a:r>
                      <a:r>
                        <a:rPr lang="en-US" baseline="30000" dirty="0" smtClean="0"/>
                        <a:t>3</a:t>
                      </a:r>
                      <a:endParaRPr lang="en-US" dirty="0"/>
                    </a:p>
                  </a:txBody>
                  <a:tcPr/>
                </a:tc>
              </a:tr>
              <a:tr h="370840">
                <a:tc>
                  <a:txBody>
                    <a:bodyPr/>
                    <a:lstStyle/>
                    <a:p>
                      <a:pPr algn="ctr"/>
                      <a:r>
                        <a:rPr lang="en-US" dirty="0" smtClean="0"/>
                        <a:t>3</a:t>
                      </a:r>
                      <a:endParaRPr lang="en-US" dirty="0"/>
                    </a:p>
                  </a:txBody>
                  <a:tcPr/>
                </a:tc>
                <a:tc>
                  <a:txBody>
                    <a:bodyPr/>
                    <a:lstStyle/>
                    <a:p>
                      <a:pPr algn="ctr"/>
                      <a:r>
                        <a:rPr lang="en-US" dirty="0" smtClean="0"/>
                        <a:t>(2x4)</a:t>
                      </a:r>
                      <a:endParaRPr lang="en-US" dirty="0"/>
                    </a:p>
                  </a:txBody>
                  <a:tcPr/>
                </a:tc>
                <a:tc>
                  <a:txBody>
                    <a:bodyPr/>
                    <a:lstStyle/>
                    <a:p>
                      <a:pPr algn="ctr"/>
                      <a:r>
                        <a:rPr lang="en-US" dirty="0" smtClean="0"/>
                        <a:t>24cm</a:t>
                      </a:r>
                      <a:r>
                        <a:rPr lang="en-US" baseline="30000" dirty="0" smtClean="0"/>
                        <a:t>3</a:t>
                      </a:r>
                      <a:endParaRPr lang="en-US" dirty="0"/>
                    </a:p>
                  </a:txBody>
                  <a:tcPr/>
                </a:tc>
              </a:tr>
              <a:tr h="370840">
                <a:tc>
                  <a:txBody>
                    <a:bodyPr/>
                    <a:lstStyle/>
                    <a:p>
                      <a:pPr algn="ctr"/>
                      <a:r>
                        <a:rPr lang="en-US" dirty="0" smtClean="0"/>
                        <a:t>2</a:t>
                      </a:r>
                      <a:endParaRPr lang="en-US" dirty="0"/>
                    </a:p>
                  </a:txBody>
                  <a:tcPr/>
                </a:tc>
                <a:tc>
                  <a:txBody>
                    <a:bodyPr/>
                    <a:lstStyle/>
                    <a:p>
                      <a:pPr algn="ctr"/>
                      <a:r>
                        <a:rPr lang="en-US" dirty="0" smtClean="0"/>
                        <a:t>(3x4)</a:t>
                      </a:r>
                      <a:endParaRPr lang="en-US" dirty="0"/>
                    </a:p>
                  </a:txBody>
                  <a:tcPr/>
                </a:tc>
                <a:tc>
                  <a:txBody>
                    <a:bodyPr/>
                    <a:lstStyle/>
                    <a:p>
                      <a:pPr algn="ctr"/>
                      <a:r>
                        <a:rPr lang="en-US" dirty="0" smtClean="0"/>
                        <a:t>24cm</a:t>
                      </a:r>
                      <a:r>
                        <a:rPr lang="en-US" baseline="30000" dirty="0" smtClean="0"/>
                        <a:t>3</a:t>
                      </a:r>
                      <a:endParaRPr lang="en-US" dirty="0"/>
                    </a:p>
                  </a:txBody>
                  <a:tcPr/>
                </a:tc>
              </a:tr>
            </a:tbl>
          </a:graphicData>
        </a:graphic>
      </p:graphicFrame>
      <p:sp>
        <p:nvSpPr>
          <p:cNvPr id="3" name="TextBox 2"/>
          <p:cNvSpPr txBox="1"/>
          <p:nvPr/>
        </p:nvSpPr>
        <p:spPr>
          <a:xfrm>
            <a:off x="2110498" y="4651007"/>
            <a:ext cx="5296142" cy="646331"/>
          </a:xfrm>
          <a:prstGeom prst="rect">
            <a:avLst/>
          </a:prstGeom>
          <a:noFill/>
        </p:spPr>
        <p:txBody>
          <a:bodyPr wrap="square" rtlCol="0">
            <a:spAutoFit/>
          </a:bodyPr>
          <a:lstStyle/>
          <a:p>
            <a:r>
              <a:rPr lang="en-US" dirty="0" smtClean="0">
                <a:latin typeface="Arial Black"/>
                <a:cs typeface="Arial Black"/>
              </a:rPr>
              <a:t>How do we use this information to find the volume of the prism? Turn and talk!</a:t>
            </a:r>
            <a:endParaRPr lang="en-US" dirty="0">
              <a:latin typeface="Arial Black"/>
              <a:cs typeface="Arial Black"/>
            </a:endParaRPr>
          </a:p>
        </p:txBody>
      </p:sp>
    </p:spTree>
    <p:extLst>
      <p:ext uri="{BB962C8B-B14F-4D97-AF65-F5344CB8AC3E}">
        <p14:creationId xmlns:p14="http://schemas.microsoft.com/office/powerpoint/2010/main" val="36776862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6791" y="858648"/>
            <a:ext cx="6903831" cy="4864421"/>
          </a:xfrm>
        </p:spPr>
        <p:txBody>
          <a:bodyPr/>
          <a:lstStyle/>
          <a:p>
            <a:pPr marL="0" indent="0">
              <a:buNone/>
            </a:pPr>
            <a:r>
              <a:rPr lang="en-US" dirty="0" smtClean="0"/>
              <a:t>We know that this is 1 cubic centimeter. Look at one face of this cube, what is the area of this face?</a:t>
            </a:r>
          </a:p>
          <a:p>
            <a:pPr marL="0" indent="0">
              <a:buNone/>
            </a:pPr>
            <a:endParaRPr lang="en-US" dirty="0"/>
          </a:p>
          <a:p>
            <a:pPr marL="0" indent="0">
              <a:buNone/>
            </a:pPr>
            <a:endParaRPr lang="en-US" dirty="0" smtClean="0"/>
          </a:p>
          <a:p>
            <a:pPr marL="0" indent="0">
              <a:buNone/>
            </a:pPr>
            <a:r>
              <a:rPr lang="en-US" dirty="0" smtClean="0"/>
              <a:t>If 1 square unit is the area of one cube’s face, and there are 6 cubes that make up this face, what is the </a:t>
            </a:r>
            <a:r>
              <a:rPr lang="en-US" b="1" u="sng" dirty="0" smtClean="0">
                <a:solidFill>
                  <a:srgbClr val="FF6600"/>
                </a:solidFill>
              </a:rPr>
              <a:t>area</a:t>
            </a:r>
            <a:r>
              <a:rPr lang="en-US" dirty="0" smtClean="0"/>
              <a:t> of this face? Write a number sentence to show the area. Be sure to include units.</a:t>
            </a:r>
            <a:endParaRPr lang="en-US" dirty="0"/>
          </a:p>
        </p:txBody>
      </p:sp>
      <p:sp>
        <p:nvSpPr>
          <p:cNvPr id="4" name="TextBox 3"/>
          <p:cNvSpPr txBox="1"/>
          <p:nvPr/>
        </p:nvSpPr>
        <p:spPr>
          <a:xfrm>
            <a:off x="4042140" y="1824626"/>
            <a:ext cx="3094204" cy="400110"/>
          </a:xfrm>
          <a:prstGeom prst="rect">
            <a:avLst/>
          </a:prstGeom>
          <a:noFill/>
        </p:spPr>
        <p:txBody>
          <a:bodyPr wrap="square" rtlCol="0">
            <a:spAutoFit/>
          </a:bodyPr>
          <a:lstStyle/>
          <a:p>
            <a:r>
              <a:rPr lang="en-US" sz="2000" b="1" dirty="0" smtClean="0">
                <a:solidFill>
                  <a:schemeClr val="accent2"/>
                </a:solidFill>
              </a:rPr>
              <a:t> 1 square centimeter</a:t>
            </a:r>
            <a:endParaRPr lang="en-US" sz="2000" b="1" dirty="0">
              <a:solidFill>
                <a:schemeClr val="accent2"/>
              </a:solidFill>
            </a:endParaRPr>
          </a:p>
        </p:txBody>
      </p:sp>
      <p:sp>
        <p:nvSpPr>
          <p:cNvPr id="5" name="TextBox 4"/>
          <p:cNvSpPr txBox="1"/>
          <p:nvPr/>
        </p:nvSpPr>
        <p:spPr>
          <a:xfrm>
            <a:off x="3765287" y="4853096"/>
            <a:ext cx="3094204" cy="400110"/>
          </a:xfrm>
          <a:prstGeom prst="rect">
            <a:avLst/>
          </a:prstGeom>
          <a:noFill/>
        </p:spPr>
        <p:txBody>
          <a:bodyPr wrap="square" rtlCol="0">
            <a:spAutoFit/>
          </a:bodyPr>
          <a:lstStyle/>
          <a:p>
            <a:r>
              <a:rPr lang="en-US" sz="2000" b="1" dirty="0" smtClean="0">
                <a:solidFill>
                  <a:schemeClr val="accent2"/>
                </a:solidFill>
              </a:rPr>
              <a:t> 3 cm x 2 cm = 6 cm</a:t>
            </a:r>
            <a:r>
              <a:rPr lang="en-US" sz="2000" b="1" baseline="30000" dirty="0" smtClean="0">
                <a:solidFill>
                  <a:schemeClr val="accent2"/>
                </a:solidFill>
              </a:rPr>
              <a:t>2</a:t>
            </a:r>
            <a:endParaRPr lang="en-US" sz="2000" b="1" dirty="0">
              <a:solidFill>
                <a:schemeClr val="accent2"/>
              </a:solidFill>
            </a:endParaRPr>
          </a:p>
        </p:txBody>
      </p:sp>
      <p:pic>
        <p:nvPicPr>
          <p:cNvPr id="6" name="Picture 5"/>
          <p:cNvPicPr>
            <a:picLocks noChangeAspect="1"/>
          </p:cNvPicPr>
          <p:nvPr/>
        </p:nvPicPr>
        <p:blipFill>
          <a:blip r:embed="rId2"/>
          <a:stretch>
            <a:fillRect/>
          </a:stretch>
        </p:blipFill>
        <p:spPr>
          <a:xfrm>
            <a:off x="914400" y="4438380"/>
            <a:ext cx="2351860" cy="2204958"/>
          </a:xfrm>
          <a:prstGeom prst="rect">
            <a:avLst/>
          </a:prstGeom>
        </p:spPr>
      </p:pic>
      <p:sp>
        <p:nvSpPr>
          <p:cNvPr id="8" name="Curved Down Arrow 7"/>
          <p:cNvSpPr/>
          <p:nvPr/>
        </p:nvSpPr>
        <p:spPr>
          <a:xfrm>
            <a:off x="2289354" y="4311126"/>
            <a:ext cx="2227127" cy="357770"/>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8733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Pushpin.thmx</Template>
  <TotalTime>317</TotalTime>
  <Words>742</Words>
  <Application>Microsoft Office PowerPoint</Application>
  <PresentationFormat>On-screen Show (4:3)</PresentationFormat>
  <Paragraphs>122</Paragraphs>
  <Slides>20</Slides>
  <Notes>3</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Pushpin</vt:lpstr>
      <vt:lpstr>Lesson 4 Objective: Use multiplication to calculate volume</vt:lpstr>
      <vt:lpstr>Multiply Fractions</vt:lpstr>
      <vt:lpstr>Find the Area Area = length x width</vt:lpstr>
      <vt:lpstr>Find the Volume</vt:lpstr>
      <vt:lpstr>Application Problem</vt:lpstr>
      <vt:lpstr>Part 1: Find the volume of multilayer prisms using multiplication</vt:lpstr>
      <vt:lpstr>Three different decompositions!</vt:lpstr>
      <vt:lpstr>Record the information on a table!</vt:lpstr>
      <vt:lpstr>PowerPoint Presentation</vt:lpstr>
      <vt:lpstr>PowerPoint Presentation</vt:lpstr>
      <vt:lpstr>Volume = length x width x height area x height</vt:lpstr>
      <vt:lpstr>Volume = length x width x height area x height</vt:lpstr>
      <vt:lpstr>Volume = length x width x height area x height</vt:lpstr>
      <vt:lpstr>More practice if needed!</vt:lpstr>
      <vt:lpstr>Part 2: Calculate the volume when the area of one side is given.</vt:lpstr>
      <vt:lpstr>Volume = length x width x height area x height</vt:lpstr>
      <vt:lpstr>Volume = length x width x height area x height</vt:lpstr>
      <vt:lpstr>Get Ready to Finish the Problem Set on Your Own!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4 Objective: Use multiplication to calculate volume</dc:title>
  <dc:creator>Keely Clauson</dc:creator>
  <cp:lastModifiedBy>Keely Clauson</cp:lastModifiedBy>
  <cp:revision>13</cp:revision>
  <dcterms:created xsi:type="dcterms:W3CDTF">2015-04-16T10:58:36Z</dcterms:created>
  <dcterms:modified xsi:type="dcterms:W3CDTF">2015-04-17T19:15:20Z</dcterms:modified>
</cp:coreProperties>
</file>